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52"/>
  </p:notesMasterIdLst>
  <p:handoutMasterIdLst>
    <p:handoutMasterId r:id="rId53"/>
  </p:handoutMasterIdLst>
  <p:sldIdLst>
    <p:sldId id="300" r:id="rId2"/>
    <p:sldId id="340" r:id="rId3"/>
    <p:sldId id="311" r:id="rId4"/>
    <p:sldId id="313" r:id="rId5"/>
    <p:sldId id="312" r:id="rId6"/>
    <p:sldId id="314" r:id="rId7"/>
    <p:sldId id="315" r:id="rId8"/>
    <p:sldId id="352" r:id="rId9"/>
    <p:sldId id="316" r:id="rId10"/>
    <p:sldId id="329" r:id="rId11"/>
    <p:sldId id="304" r:id="rId12"/>
    <p:sldId id="330" r:id="rId13"/>
    <p:sldId id="331" r:id="rId14"/>
    <p:sldId id="332" r:id="rId15"/>
    <p:sldId id="333" r:id="rId16"/>
    <p:sldId id="344" r:id="rId17"/>
    <p:sldId id="334" r:id="rId18"/>
    <p:sldId id="335" r:id="rId19"/>
    <p:sldId id="336" r:id="rId20"/>
    <p:sldId id="337" r:id="rId21"/>
    <p:sldId id="345" r:id="rId22"/>
    <p:sldId id="346" r:id="rId23"/>
    <p:sldId id="317" r:id="rId24"/>
    <p:sldId id="318" r:id="rId25"/>
    <p:sldId id="319" r:id="rId26"/>
    <p:sldId id="321" r:id="rId27"/>
    <p:sldId id="322" r:id="rId28"/>
    <p:sldId id="347" r:id="rId29"/>
    <p:sldId id="348" r:id="rId30"/>
    <p:sldId id="320" r:id="rId31"/>
    <p:sldId id="350" r:id="rId32"/>
    <p:sldId id="323" r:id="rId33"/>
    <p:sldId id="324" r:id="rId34"/>
    <p:sldId id="325" r:id="rId35"/>
    <p:sldId id="327" r:id="rId36"/>
    <p:sldId id="326" r:id="rId37"/>
    <p:sldId id="341" r:id="rId38"/>
    <p:sldId id="338" r:id="rId39"/>
    <p:sldId id="339" r:id="rId40"/>
    <p:sldId id="308" r:id="rId41"/>
    <p:sldId id="309" r:id="rId42"/>
    <p:sldId id="310" r:id="rId43"/>
    <p:sldId id="302" r:id="rId44"/>
    <p:sldId id="305" r:id="rId45"/>
    <p:sldId id="303" r:id="rId46"/>
    <p:sldId id="306" r:id="rId47"/>
    <p:sldId id="307" r:id="rId48"/>
    <p:sldId id="342" r:id="rId49"/>
    <p:sldId id="343" r:id="rId50"/>
    <p:sldId id="351" r:id="rId51"/>
  </p:sldIdLst>
  <p:sldSz cx="9144000" cy="6858000" type="screen4x3"/>
  <p:notesSz cx="6858000" cy="9144000"/>
  <p:custDataLst>
    <p:tags r:id="rId54"/>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4513B1-5962-5849-B398-7D1BC94E0389}" v="3" dt="2025-10-28T23:23:42.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4"/>
    <p:restoredTop sz="94694"/>
  </p:normalViewPr>
  <p:slideViewPr>
    <p:cSldViewPr snapToGrid="0">
      <p:cViewPr varScale="1">
        <p:scale>
          <a:sx n="117" d="100"/>
          <a:sy n="117" d="100"/>
        </p:scale>
        <p:origin x="1880"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custSel addSld delSld modSld">
      <pc:chgData name="Eric J Prebys" userId="2423660181_tp_box_2" providerId="OAuth2" clId="{7A5D5A21-A55B-52FD-95D2-896217ECBE7C}" dt="2025-10-28T23:24:09.171" v="7044" actId="20577"/>
      <pc:docMkLst>
        <pc:docMk/>
      </pc:docMkLst>
      <pc:sldChg chg="modSp mod">
        <pc:chgData name="Eric J Prebys" userId="2423660181_tp_box_2" providerId="OAuth2" clId="{7A5D5A21-A55B-52FD-95D2-896217ECBE7C}" dt="2025-10-28T23:16:31.351" v="6896" actId="20577"/>
        <pc:sldMkLst>
          <pc:docMk/>
          <pc:sldMk cId="4147553591" sldId="302"/>
        </pc:sldMkLst>
        <pc:spChg chg="mod">
          <ac:chgData name="Eric J Prebys" userId="2423660181_tp_box_2" providerId="OAuth2" clId="{7A5D5A21-A55B-52FD-95D2-896217ECBE7C}" dt="2025-10-28T23:16:31.351" v="6896" actId="20577"/>
          <ac:spMkLst>
            <pc:docMk/>
            <pc:sldMk cId="4147553591" sldId="302"/>
            <ac:spMk id="3" creationId="{ADC93646-D5B4-49FE-C9D0-CB2DF9C855D0}"/>
          </ac:spMkLst>
        </pc:spChg>
      </pc:sldChg>
      <pc:sldChg chg="modSp mod">
        <pc:chgData name="Eric J Prebys" userId="2423660181_tp_box_2" providerId="OAuth2" clId="{7A5D5A21-A55B-52FD-95D2-896217ECBE7C}" dt="2025-10-22T05:15:55.783" v="6147" actId="20577"/>
        <pc:sldMkLst>
          <pc:docMk/>
          <pc:sldMk cId="2136128242" sldId="304"/>
        </pc:sldMkLst>
        <pc:spChg chg="mod">
          <ac:chgData name="Eric J Prebys" userId="2423660181_tp_box_2" providerId="OAuth2" clId="{7A5D5A21-A55B-52FD-95D2-896217ECBE7C}" dt="2025-10-22T05:15:55.783" v="6147" actId="20577"/>
          <ac:spMkLst>
            <pc:docMk/>
            <pc:sldMk cId="2136128242" sldId="304"/>
            <ac:spMk id="3" creationId="{BE1FE564-8945-B7CF-3F7C-08BE57EF9121}"/>
          </ac:spMkLst>
        </pc:spChg>
      </pc:sldChg>
      <pc:sldChg chg="modSp mod">
        <pc:chgData name="Eric J Prebys" userId="2423660181_tp_box_2" providerId="OAuth2" clId="{7A5D5A21-A55B-52FD-95D2-896217ECBE7C}" dt="2025-10-22T01:10:00.915" v="5332" actId="27636"/>
        <pc:sldMkLst>
          <pc:docMk/>
          <pc:sldMk cId="3769670970" sldId="315"/>
        </pc:sldMkLst>
        <pc:spChg chg="mod">
          <ac:chgData name="Eric J Prebys" userId="2423660181_tp_box_2" providerId="OAuth2" clId="{7A5D5A21-A55B-52FD-95D2-896217ECBE7C}" dt="2025-10-22T01:10:00.915" v="5332" actId="27636"/>
          <ac:spMkLst>
            <pc:docMk/>
            <pc:sldMk cId="3769670970" sldId="315"/>
            <ac:spMk id="3" creationId="{5D1B7782-8C93-EB7D-4758-66AA5B7A2DAD}"/>
          </ac:spMkLst>
        </pc:spChg>
      </pc:sldChg>
      <pc:sldChg chg="modSp mod">
        <pc:chgData name="Eric J Prebys" userId="2423660181_tp_box_2" providerId="OAuth2" clId="{7A5D5A21-A55B-52FD-95D2-896217ECBE7C}" dt="2025-10-18T15:46:21.938" v="4274" actId="114"/>
        <pc:sldMkLst>
          <pc:docMk/>
          <pc:sldMk cId="2915754670" sldId="317"/>
        </pc:sldMkLst>
        <pc:spChg chg="mod">
          <ac:chgData name="Eric J Prebys" userId="2423660181_tp_box_2" providerId="OAuth2" clId="{7A5D5A21-A55B-52FD-95D2-896217ECBE7C}" dt="2025-10-18T15:46:21.938" v="4274" actId="114"/>
          <ac:spMkLst>
            <pc:docMk/>
            <pc:sldMk cId="2915754670" sldId="317"/>
            <ac:spMk id="3" creationId="{5E07E8E3-C37D-9F7C-4F8D-18AAE0491327}"/>
          </ac:spMkLst>
        </pc:spChg>
      </pc:sldChg>
      <pc:sldChg chg="modSp mod">
        <pc:chgData name="Eric J Prebys" userId="2423660181_tp_box_2" providerId="OAuth2" clId="{7A5D5A21-A55B-52FD-95D2-896217ECBE7C}" dt="2025-10-22T15:47:25.461" v="6167" actId="20577"/>
        <pc:sldMkLst>
          <pc:docMk/>
          <pc:sldMk cId="2604650204" sldId="318"/>
        </pc:sldMkLst>
        <pc:spChg chg="mod">
          <ac:chgData name="Eric J Prebys" userId="2423660181_tp_box_2" providerId="OAuth2" clId="{7A5D5A21-A55B-52FD-95D2-896217ECBE7C}" dt="2025-10-22T15:47:25.461" v="6167" actId="20577"/>
          <ac:spMkLst>
            <pc:docMk/>
            <pc:sldMk cId="2604650204" sldId="318"/>
            <ac:spMk id="3" creationId="{75BCC05B-6290-078F-6868-045D085E7CB8}"/>
          </ac:spMkLst>
        </pc:spChg>
      </pc:sldChg>
      <pc:sldChg chg="modSp mod">
        <pc:chgData name="Eric J Prebys" userId="2423660181_tp_box_2" providerId="OAuth2" clId="{7A5D5A21-A55B-52FD-95D2-896217ECBE7C}" dt="2025-10-22T15:51:44.288" v="6355" actId="313"/>
        <pc:sldMkLst>
          <pc:docMk/>
          <pc:sldMk cId="3138699768" sldId="319"/>
        </pc:sldMkLst>
        <pc:spChg chg="mod">
          <ac:chgData name="Eric J Prebys" userId="2423660181_tp_box_2" providerId="OAuth2" clId="{7A5D5A21-A55B-52FD-95D2-896217ECBE7C}" dt="2025-10-22T15:51:44.288" v="6355" actId="313"/>
          <ac:spMkLst>
            <pc:docMk/>
            <pc:sldMk cId="3138699768" sldId="319"/>
            <ac:spMk id="3" creationId="{B25B2BE1-3C1F-7A2A-25AE-C46E83089B89}"/>
          </ac:spMkLst>
        </pc:spChg>
      </pc:sldChg>
      <pc:sldChg chg="modSp mod">
        <pc:chgData name="Eric J Prebys" userId="2423660181_tp_box_2" providerId="OAuth2" clId="{7A5D5A21-A55B-52FD-95D2-896217ECBE7C}" dt="2025-10-28T23:05:26.063" v="6781" actId="33524"/>
        <pc:sldMkLst>
          <pc:docMk/>
          <pc:sldMk cId="2721399339" sldId="320"/>
        </pc:sldMkLst>
        <pc:spChg chg="mod">
          <ac:chgData name="Eric J Prebys" userId="2423660181_tp_box_2" providerId="OAuth2" clId="{7A5D5A21-A55B-52FD-95D2-896217ECBE7C}" dt="2025-10-28T23:05:26.063" v="6781" actId="33524"/>
          <ac:spMkLst>
            <pc:docMk/>
            <pc:sldMk cId="2721399339" sldId="320"/>
            <ac:spMk id="3" creationId="{B43D3ABA-1B68-1C7F-CCF1-D49A2A046D4D}"/>
          </ac:spMkLst>
        </pc:spChg>
      </pc:sldChg>
      <pc:sldChg chg="addSp modSp mod">
        <pc:chgData name="Eric J Prebys" userId="2423660181_tp_box_2" providerId="OAuth2" clId="{7A5D5A21-A55B-52FD-95D2-896217ECBE7C}" dt="2025-10-28T23:11:55.831" v="6871" actId="14100"/>
        <pc:sldMkLst>
          <pc:docMk/>
          <pc:sldMk cId="3184744787" sldId="324"/>
        </pc:sldMkLst>
        <pc:spChg chg="mod">
          <ac:chgData name="Eric J Prebys" userId="2423660181_tp_box_2" providerId="OAuth2" clId="{7A5D5A21-A55B-52FD-95D2-896217ECBE7C}" dt="2025-10-28T23:11:02.100" v="6782" actId="20577"/>
          <ac:spMkLst>
            <pc:docMk/>
            <pc:sldMk cId="3184744787" sldId="324"/>
            <ac:spMk id="3" creationId="{626C0CC4-99B5-AEE1-B181-D90BDE9E7A05}"/>
          </ac:spMkLst>
        </pc:spChg>
        <pc:spChg chg="add mod">
          <ac:chgData name="Eric J Prebys" userId="2423660181_tp_box_2" providerId="OAuth2" clId="{7A5D5A21-A55B-52FD-95D2-896217ECBE7C}" dt="2025-10-28T23:11:55.831" v="6871" actId="14100"/>
          <ac:spMkLst>
            <pc:docMk/>
            <pc:sldMk cId="3184744787" sldId="324"/>
            <ac:spMk id="7" creationId="{2203932C-B7CD-84D3-DF3C-BB03B6A748AF}"/>
          </ac:spMkLst>
        </pc:spChg>
      </pc:sldChg>
      <pc:sldChg chg="modSp mod">
        <pc:chgData name="Eric J Prebys" userId="2423660181_tp_box_2" providerId="OAuth2" clId="{7A5D5A21-A55B-52FD-95D2-896217ECBE7C}" dt="2025-10-22T05:15:12.957" v="6131" actId="20577"/>
        <pc:sldMkLst>
          <pc:docMk/>
          <pc:sldMk cId="2666185214" sldId="329"/>
        </pc:sldMkLst>
        <pc:spChg chg="mod">
          <ac:chgData name="Eric J Prebys" userId="2423660181_tp_box_2" providerId="OAuth2" clId="{7A5D5A21-A55B-52FD-95D2-896217ECBE7C}" dt="2025-10-22T05:15:12.957" v="6131" actId="20577"/>
          <ac:spMkLst>
            <pc:docMk/>
            <pc:sldMk cId="2666185214" sldId="329"/>
            <ac:spMk id="3" creationId="{C4E8FCCD-8EBA-91E5-83F6-32A11527B6AC}"/>
          </ac:spMkLst>
        </pc:spChg>
      </pc:sldChg>
      <pc:sldChg chg="modSp mod">
        <pc:chgData name="Eric J Prebys" userId="2423660181_tp_box_2" providerId="OAuth2" clId="{7A5D5A21-A55B-52FD-95D2-896217ECBE7C}" dt="2025-10-22T05:16:11.375" v="6148" actId="114"/>
        <pc:sldMkLst>
          <pc:docMk/>
          <pc:sldMk cId="660105373" sldId="330"/>
        </pc:sldMkLst>
        <pc:spChg chg="mod">
          <ac:chgData name="Eric J Prebys" userId="2423660181_tp_box_2" providerId="OAuth2" clId="{7A5D5A21-A55B-52FD-95D2-896217ECBE7C}" dt="2025-10-22T05:16:11.375" v="6148" actId="114"/>
          <ac:spMkLst>
            <pc:docMk/>
            <pc:sldMk cId="660105373" sldId="330"/>
            <ac:spMk id="3" creationId="{30B358BE-6164-3026-02C3-0E1C498138BC}"/>
          </ac:spMkLst>
        </pc:spChg>
      </pc:sldChg>
      <pc:sldChg chg="modSp mod">
        <pc:chgData name="Eric J Prebys" userId="2423660181_tp_box_2" providerId="OAuth2" clId="{7A5D5A21-A55B-52FD-95D2-896217ECBE7C}" dt="2025-10-18T15:44:01.906" v="4132" actId="20577"/>
        <pc:sldMkLst>
          <pc:docMk/>
          <pc:sldMk cId="57562119" sldId="331"/>
        </pc:sldMkLst>
        <pc:spChg chg="mod">
          <ac:chgData name="Eric J Prebys" userId="2423660181_tp_box_2" providerId="OAuth2" clId="{7A5D5A21-A55B-52FD-95D2-896217ECBE7C}" dt="2025-10-18T15:44:01.906" v="4132" actId="20577"/>
          <ac:spMkLst>
            <pc:docMk/>
            <pc:sldMk cId="57562119" sldId="331"/>
            <ac:spMk id="3" creationId="{C8116ED3-B6D5-E4A1-21F4-AA0C70441B20}"/>
          </ac:spMkLst>
        </pc:spChg>
      </pc:sldChg>
      <pc:sldChg chg="modSp mod">
        <pc:chgData name="Eric J Prebys" userId="2423660181_tp_box_2" providerId="OAuth2" clId="{7A5D5A21-A55B-52FD-95D2-896217ECBE7C}" dt="2025-10-18T15:45:23.363" v="4265" actId="20577"/>
        <pc:sldMkLst>
          <pc:docMk/>
          <pc:sldMk cId="2284088019" sldId="333"/>
        </pc:sldMkLst>
        <pc:spChg chg="mod">
          <ac:chgData name="Eric J Prebys" userId="2423660181_tp_box_2" providerId="OAuth2" clId="{7A5D5A21-A55B-52FD-95D2-896217ECBE7C}" dt="2025-10-18T15:45:23.363" v="4265" actId="20577"/>
          <ac:spMkLst>
            <pc:docMk/>
            <pc:sldMk cId="2284088019" sldId="333"/>
            <ac:spMk id="3" creationId="{BE94F482-9065-4AE8-DE0E-D9859712661C}"/>
          </ac:spMkLst>
        </pc:spChg>
      </pc:sldChg>
      <pc:sldChg chg="addSp delSp modSp new mod">
        <pc:chgData name="Eric J Prebys" userId="2423660181_tp_box_2" providerId="OAuth2" clId="{7A5D5A21-A55B-52FD-95D2-896217ECBE7C}" dt="2025-10-18T15:25:31.318" v="2156" actId="403"/>
        <pc:sldMkLst>
          <pc:docMk/>
          <pc:sldMk cId="3332228379" sldId="338"/>
        </pc:sldMkLst>
        <pc:spChg chg="mod">
          <ac:chgData name="Eric J Prebys" userId="2423660181_tp_box_2" providerId="OAuth2" clId="{7A5D5A21-A55B-52FD-95D2-896217ECBE7C}" dt="2025-10-18T15:00:21.396" v="38" actId="20577"/>
          <ac:spMkLst>
            <pc:docMk/>
            <pc:sldMk cId="3332228379" sldId="338"/>
            <ac:spMk id="2" creationId="{0D14C78A-C0AC-F2F0-4464-F013A3E8DA19}"/>
          </ac:spMkLst>
        </pc:spChg>
        <pc:spChg chg="mod">
          <ac:chgData name="Eric J Prebys" userId="2423660181_tp_box_2" providerId="OAuth2" clId="{7A5D5A21-A55B-52FD-95D2-896217ECBE7C}" dt="2025-10-18T15:25:31.318" v="2156" actId="403"/>
          <ac:spMkLst>
            <pc:docMk/>
            <pc:sldMk cId="3332228379" sldId="338"/>
            <ac:spMk id="3" creationId="{40062241-03C2-2BCE-C6D5-06A6B37C15C4}"/>
          </ac:spMkLst>
        </pc:spChg>
        <pc:picChg chg="add mod">
          <ac:chgData name="Eric J Prebys" userId="2423660181_tp_box_2" providerId="OAuth2" clId="{7A5D5A21-A55B-52FD-95D2-896217ECBE7C}" dt="2025-10-18T15:08:51.633" v="705" actId="1076"/>
          <ac:picMkLst>
            <pc:docMk/>
            <pc:sldMk cId="3332228379" sldId="338"/>
            <ac:picMk id="1026" creationId="{840E0AB4-7516-E3DF-F3AE-BC1D876EF583}"/>
          </ac:picMkLst>
        </pc:picChg>
      </pc:sldChg>
      <pc:sldChg chg="modSp new mod">
        <pc:chgData name="Eric J Prebys" userId="2423660181_tp_box_2" providerId="OAuth2" clId="{7A5D5A21-A55B-52FD-95D2-896217ECBE7C}" dt="2025-10-18T15:42:13.985" v="4119" actId="20577"/>
        <pc:sldMkLst>
          <pc:docMk/>
          <pc:sldMk cId="3478101540" sldId="339"/>
        </pc:sldMkLst>
        <pc:spChg chg="mod">
          <ac:chgData name="Eric J Prebys" userId="2423660181_tp_box_2" providerId="OAuth2" clId="{7A5D5A21-A55B-52FD-95D2-896217ECBE7C}" dt="2025-10-18T15:26:01.215" v="2190" actId="20577"/>
          <ac:spMkLst>
            <pc:docMk/>
            <pc:sldMk cId="3478101540" sldId="339"/>
            <ac:spMk id="2" creationId="{6D4FDEDC-AD14-32F7-7278-B9B8472151EA}"/>
          </ac:spMkLst>
        </pc:spChg>
        <pc:spChg chg="mod">
          <ac:chgData name="Eric J Prebys" userId="2423660181_tp_box_2" providerId="OAuth2" clId="{7A5D5A21-A55B-52FD-95D2-896217ECBE7C}" dt="2025-10-18T15:42:13.985" v="4119" actId="20577"/>
          <ac:spMkLst>
            <pc:docMk/>
            <pc:sldMk cId="3478101540" sldId="339"/>
            <ac:spMk id="3" creationId="{07C968FB-2A9B-96D8-BEFE-49336EDB518A}"/>
          </ac:spMkLst>
        </pc:spChg>
      </pc:sldChg>
      <pc:sldChg chg="modSp new mod">
        <pc:chgData name="Eric J Prebys" userId="2423660181_tp_box_2" providerId="OAuth2" clId="{7A5D5A21-A55B-52FD-95D2-896217ECBE7C}" dt="2025-10-18T18:34:59.001" v="5330" actId="20577"/>
        <pc:sldMkLst>
          <pc:docMk/>
          <pc:sldMk cId="69272740" sldId="340"/>
        </pc:sldMkLst>
        <pc:spChg chg="mod">
          <ac:chgData name="Eric J Prebys" userId="2423660181_tp_box_2" providerId="OAuth2" clId="{7A5D5A21-A55B-52FD-95D2-896217ECBE7C}" dt="2025-10-18T18:34:08.501" v="5273" actId="20577"/>
          <ac:spMkLst>
            <pc:docMk/>
            <pc:sldMk cId="69272740" sldId="340"/>
            <ac:spMk id="2" creationId="{A939C29C-102F-52DD-E2A3-7146432C8E69}"/>
          </ac:spMkLst>
        </pc:spChg>
        <pc:spChg chg="mod">
          <ac:chgData name="Eric J Prebys" userId="2423660181_tp_box_2" providerId="OAuth2" clId="{7A5D5A21-A55B-52FD-95D2-896217ECBE7C}" dt="2025-10-18T18:34:59.001" v="5330" actId="20577"/>
          <ac:spMkLst>
            <pc:docMk/>
            <pc:sldMk cId="69272740" sldId="340"/>
            <ac:spMk id="3" creationId="{26CEAC9F-B7D1-1741-E0C4-5DE74BFF0F6A}"/>
          </ac:spMkLst>
        </pc:spChg>
      </pc:sldChg>
      <pc:sldChg chg="modSp mod">
        <pc:chgData name="Eric J Prebys" userId="2423660181_tp_box_2" providerId="OAuth2" clId="{7A5D5A21-A55B-52FD-95D2-896217ECBE7C}" dt="2025-10-28T23:24:09.171" v="7044" actId="20577"/>
        <pc:sldMkLst>
          <pc:docMk/>
          <pc:sldMk cId="4197074639" sldId="343"/>
        </pc:sldMkLst>
        <pc:spChg chg="mod">
          <ac:chgData name="Eric J Prebys" userId="2423660181_tp_box_2" providerId="OAuth2" clId="{7A5D5A21-A55B-52FD-95D2-896217ECBE7C}" dt="2025-10-28T23:24:09.171" v="7044" actId="20577"/>
          <ac:spMkLst>
            <pc:docMk/>
            <pc:sldMk cId="4197074639" sldId="343"/>
            <ac:spMk id="3" creationId="{8376FB9B-D3F2-D73A-7AE3-23C8CDC083D4}"/>
          </ac:spMkLst>
        </pc:spChg>
      </pc:sldChg>
      <pc:sldChg chg="del">
        <pc:chgData name="Eric J Prebys" userId="2423660181_tp_box_2" providerId="OAuth2" clId="{7A5D5A21-A55B-52FD-95D2-896217ECBE7C}" dt="2025-10-28T23:05:16.649" v="6780" actId="2696"/>
        <pc:sldMkLst>
          <pc:docMk/>
          <pc:sldMk cId="2810596701" sldId="349"/>
        </pc:sldMkLst>
      </pc:sldChg>
      <pc:sldChg chg="modSp mod">
        <pc:chgData name="Eric J Prebys" userId="2423660181_tp_box_2" providerId="OAuth2" clId="{7A5D5A21-A55B-52FD-95D2-896217ECBE7C}" dt="2025-10-28T21:20:23.152" v="6744" actId="27636"/>
        <pc:sldMkLst>
          <pc:docMk/>
          <pc:sldMk cId="1406045369" sldId="350"/>
        </pc:sldMkLst>
        <pc:spChg chg="mod">
          <ac:chgData name="Eric J Prebys" userId="2423660181_tp_box_2" providerId="OAuth2" clId="{7A5D5A21-A55B-52FD-95D2-896217ECBE7C}" dt="2025-10-28T21:20:23.152" v="6744" actId="27636"/>
          <ac:spMkLst>
            <pc:docMk/>
            <pc:sldMk cId="1406045369" sldId="350"/>
            <ac:spMk id="3" creationId="{05D6843C-E744-1498-D4E5-6419AAF9EAB1}"/>
          </ac:spMkLst>
        </pc:spChg>
      </pc:sldChg>
      <pc:sldChg chg="modSp mod">
        <pc:chgData name="Eric J Prebys" userId="2423660181_tp_box_2" providerId="OAuth2" clId="{7A5D5A21-A55B-52FD-95D2-896217ECBE7C}" dt="2025-10-28T21:21:38.928" v="6779" actId="20577"/>
        <pc:sldMkLst>
          <pc:docMk/>
          <pc:sldMk cId="295854071" sldId="351"/>
        </pc:sldMkLst>
        <pc:spChg chg="mod">
          <ac:chgData name="Eric J Prebys" userId="2423660181_tp_box_2" providerId="OAuth2" clId="{7A5D5A21-A55B-52FD-95D2-896217ECBE7C}" dt="2025-10-28T21:21:38.928" v="6779" actId="20577"/>
          <ac:spMkLst>
            <pc:docMk/>
            <pc:sldMk cId="295854071" sldId="351"/>
            <ac:spMk id="3" creationId="{8AE12247-8DBB-3AC4-64AC-E327F8EB5BDE}"/>
          </ac:spMkLst>
        </pc:spChg>
      </pc:sldChg>
      <pc:sldChg chg="addSp modSp new mod">
        <pc:chgData name="Eric J Prebys" userId="2423660181_tp_box_2" providerId="OAuth2" clId="{7A5D5A21-A55B-52FD-95D2-896217ECBE7C}" dt="2025-10-22T05:13:40.509" v="6121" actId="1076"/>
        <pc:sldMkLst>
          <pc:docMk/>
          <pc:sldMk cId="1411399085" sldId="352"/>
        </pc:sldMkLst>
        <pc:spChg chg="mod">
          <ac:chgData name="Eric J Prebys" userId="2423660181_tp_box_2" providerId="OAuth2" clId="{7A5D5A21-A55B-52FD-95D2-896217ECBE7C}" dt="2025-10-22T01:10:38.043" v="5364" actId="20577"/>
          <ac:spMkLst>
            <pc:docMk/>
            <pc:sldMk cId="1411399085" sldId="352"/>
            <ac:spMk id="2" creationId="{FF3E81B5-5034-0AB9-AE01-74FE3FFFAD22}"/>
          </ac:spMkLst>
        </pc:spChg>
        <pc:spChg chg="mod">
          <ac:chgData name="Eric J Prebys" userId="2423660181_tp_box_2" providerId="OAuth2" clId="{7A5D5A21-A55B-52FD-95D2-896217ECBE7C}" dt="2025-10-22T05:13:26.944" v="6116" actId="20577"/>
          <ac:spMkLst>
            <pc:docMk/>
            <pc:sldMk cId="1411399085" sldId="352"/>
            <ac:spMk id="3" creationId="{F1A232A0-7616-26C7-0D27-9A683ED2276E}"/>
          </ac:spMkLst>
        </pc:spChg>
        <pc:picChg chg="add mod">
          <ac:chgData name="Eric J Prebys" userId="2423660181_tp_box_2" providerId="OAuth2" clId="{7A5D5A21-A55B-52FD-95D2-896217ECBE7C}" dt="2025-10-22T05:12:56.651" v="6073" actId="14100"/>
          <ac:picMkLst>
            <pc:docMk/>
            <pc:sldMk cId="1411399085" sldId="352"/>
            <ac:picMk id="1026" creationId="{E9E03CA8-8C2A-F410-C8D9-089967CB18D3}"/>
          </ac:picMkLst>
        </pc:picChg>
        <pc:picChg chg="add mod">
          <ac:chgData name="Eric J Prebys" userId="2423660181_tp_box_2" providerId="OAuth2" clId="{7A5D5A21-A55B-52FD-95D2-896217ECBE7C}" dt="2025-10-22T05:13:40.509" v="6121" actId="1076"/>
          <ac:picMkLst>
            <pc:docMk/>
            <pc:sldMk cId="1411399085" sldId="352"/>
            <ac:picMk id="1028" creationId="{BF0ACAB7-413F-F2DA-B3B6-6E4EDB11731A}"/>
          </ac:picMkLst>
        </pc:picChg>
        <pc:picChg chg="add mod">
          <ac:chgData name="Eric J Prebys" userId="2423660181_tp_box_2" providerId="OAuth2" clId="{7A5D5A21-A55B-52FD-95D2-896217ECBE7C}" dt="2025-10-22T05:13:35.346" v="6119" actId="1076"/>
          <ac:picMkLst>
            <pc:docMk/>
            <pc:sldMk cId="1411399085" sldId="352"/>
            <ac:picMk id="1030" creationId="{5E90E53B-9631-3D1B-158E-470C6018375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10/31/25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6</a:t>
            </a:fld>
            <a:endParaRPr lang="en-US"/>
          </a:p>
        </p:txBody>
      </p:sp>
    </p:spTree>
    <p:extLst>
      <p:ext uri="{BB962C8B-B14F-4D97-AF65-F5344CB8AC3E}">
        <p14:creationId xmlns:p14="http://schemas.microsoft.com/office/powerpoint/2010/main" val="633336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41</a:t>
            </a:fld>
            <a:endParaRPr lang="en-US"/>
          </a:p>
        </p:txBody>
      </p:sp>
    </p:spTree>
    <p:extLst>
      <p:ext uri="{BB962C8B-B14F-4D97-AF65-F5344CB8AC3E}">
        <p14:creationId xmlns:p14="http://schemas.microsoft.com/office/powerpoint/2010/main" val="373771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Bad Medicine</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Bad Medicine</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Bad Medicine</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Bad Medicine</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Bad Medicine</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Bad Medicine</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Bad Medicine</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Bad Medicine</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Bad Medicine</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nature.com/articles/483531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journals.sagepub.com/doi/epub/10.1177/0956797611417632"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sciencedirect.com/science/article/pii/S0895435610000223?via%3Dihu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journals.plos.org/plosone/article?id=10.1371/journal.pone.0137864" TargetMode="External"/><Relationship Id="rId2" Type="http://schemas.openxmlformats.org/officeDocument/2006/relationships/hyperlink" Target="https://ascopubs.org/doi/10.1200/JCO.1986.4.10.1529" TargetMode="External"/><Relationship Id="rId1" Type="http://schemas.openxmlformats.org/officeDocument/2006/relationships/slideLayout" Target="../slideLayouts/slideLayout2.xml"/><Relationship Id="rId4" Type="http://schemas.openxmlformats.org/officeDocument/2006/relationships/hyperlink" Target="https://journals.plos.org/plosone/article?id=10.1371/journal.pone.011402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tylervigen.com/spurious-correlations"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pubmed.ncbi.nlm.nih.gov/1807258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odcasts.apple.com/us/podcast/part-one-the-vioxx-scandal-how-big-pharma-killed-more/id1373812661?i=1000679865846"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youtube.com/watch?v=J6bv92W4Yn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ITzmHyPb9TQ"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heguardian.com/science/2007/nov/16/sciencenews.g2"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ature.com/articles/333816a0" TargetMode="External"/><Relationship Id="rId2" Type="http://schemas.openxmlformats.org/officeDocument/2006/relationships/hyperlink" Target="https://www.sciencedirect.com/science/article/pii/S0140673605671772?via%3Dihub"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sj.com/articles/theranos-has-struggled-with-blood-tests-1444881901" TargetMode="External"/><Relationship Id="rId2" Type="http://schemas.openxmlformats.org/officeDocument/2006/relationships/hyperlink" Target="https://jamanetwork.com/journals/jama/fullarticle/2110977"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sciencedirect.com/science/article/pii/S0140673697110960?via%3Dihub"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thetimes.com/uk/science/article/mmr-doctor-andrew-wakefield-fixed-data-on-autism-mgj82qsk50g" TargetMode="External"/><Relationship Id="rId2" Type="http://schemas.openxmlformats.org/officeDocument/2006/relationships/hyperlink" Target="http://news.bbc.co.uk/2/hi/health/1808956.st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thetimes.com/uk/science/article/mmr-doctor-andrew-wakefield-fixed-data-on-autism-mgj82qsk50g" TargetMode="External"/><Relationship Id="rId2" Type="http://schemas.openxmlformats.org/officeDocument/2006/relationships/hyperlink" Target="https://www.thetimes.com/uk/science/article/revealed-mmr-research-scandal-7ncfntn8mjq"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s://www.thetimes.com/uk/science/article/mmr-doctor-given-legal-aid-thousands-00ftl80msbs"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pmc.ncbi.nlm.nih.gov/articles/PMC3018252/" TargetMode="External"/><Relationship Id="rId2" Type="http://schemas.openxmlformats.org/officeDocument/2006/relationships/hyperlink" Target="https://en.wikipedia.org/wiki/Vaccines_and_autis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abcnews.go.com/US/hyperbaric-chamber-explosion-death-murder-charges/story?id=119677003" TargetMode="External"/><Relationship Id="rId2" Type="http://schemas.openxmlformats.org/officeDocument/2006/relationships/hyperlink" Target="https://www.nbcnews.com/id/wbna9074208" TargetMode="External"/><Relationship Id="rId1" Type="http://schemas.openxmlformats.org/officeDocument/2006/relationships/slideLayout" Target="../slideLayouts/slideLayout2.xml"/><Relationship Id="rId5" Type="http://schemas.openxmlformats.org/officeDocument/2006/relationships/hyperlink" Target="https://www.iheart.com/podcast/105-behind-the-bastards-29236323/episode/part-one-the-grifters-behind-the-271466469/" TargetMode="External"/><Relationship Id="rId4" Type="http://schemas.openxmlformats.org/officeDocument/2006/relationships/hyperlink" Target="https://www.nbcnews.com/news/us-news/arizona-man-killed-hyperbaric-chamber-caught-fire-rcna218315"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jamanetwork.com/journals/jama/fullarticle/2817406"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hjournal.biomedcentral.com/articles/10.1186/1476-069X-12-41" TargetMode="External"/><Relationship Id="rId2" Type="http://schemas.openxmlformats.org/officeDocument/2006/relationships/hyperlink" Target="https://pmc.ncbi.nlm.nih.gov/articles/PMC4530408/"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Germ_theory_denialism#Terrain_theo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a:xfrm>
            <a:off x="685800" y="5582481"/>
            <a:ext cx="6400800" cy="840089"/>
          </a:xfrm>
        </p:spPr>
        <p:txBody>
          <a:bodyPr>
            <a:normAutofit lnSpcReduction="10000"/>
          </a:bodyPr>
          <a:lstStyle/>
          <a:p>
            <a:r>
              <a:rPr lang="en-US" dirty="0"/>
              <a:t>Eric Prebys</a:t>
            </a:r>
          </a:p>
          <a:p>
            <a:r>
              <a:rPr lang="en-US" dirty="0"/>
              <a:t>FRS-003-009</a:t>
            </a:r>
          </a:p>
        </p:txBody>
      </p:sp>
      <p:pic>
        <p:nvPicPr>
          <p:cNvPr id="2" name="Picture 1">
            <a:extLst>
              <a:ext uri="{FF2B5EF4-FFF2-40B4-BE49-F238E27FC236}">
                <a16:creationId xmlns:a16="http://schemas.microsoft.com/office/drawing/2014/main" id="{D7FB8C2B-DF8B-6AAA-A7CF-72AD93A9FBD9}"/>
              </a:ext>
            </a:extLst>
          </p:cNvPr>
          <p:cNvPicPr>
            <a:picLocks noChangeAspect="1"/>
          </p:cNvPicPr>
          <p:nvPr/>
        </p:nvPicPr>
        <p:blipFill>
          <a:blip r:embed="rId2"/>
          <a:stretch>
            <a:fillRect/>
          </a:stretch>
        </p:blipFill>
        <p:spPr>
          <a:xfrm>
            <a:off x="1117600" y="729343"/>
            <a:ext cx="6604000" cy="4509339"/>
          </a:xfrm>
          <a:prstGeom prst="rect">
            <a:avLst/>
          </a:prstGeom>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88E13-A544-01E6-DDBA-EB07BA4F23C8}"/>
              </a:ext>
            </a:extLst>
          </p:cNvPr>
          <p:cNvSpPr>
            <a:spLocks noGrp="1"/>
          </p:cNvSpPr>
          <p:nvPr>
            <p:ph type="title"/>
          </p:nvPr>
        </p:nvSpPr>
        <p:spPr/>
        <p:txBody>
          <a:bodyPr/>
          <a:lstStyle/>
          <a:p>
            <a:r>
              <a:rPr lang="en-US" dirty="0"/>
              <a:t>Begley’s Bombshell*</a:t>
            </a:r>
          </a:p>
        </p:txBody>
      </p:sp>
      <p:sp>
        <p:nvSpPr>
          <p:cNvPr id="3" name="Content Placeholder 2">
            <a:extLst>
              <a:ext uri="{FF2B5EF4-FFF2-40B4-BE49-F238E27FC236}">
                <a16:creationId xmlns:a16="http://schemas.microsoft.com/office/drawing/2014/main" id="{C4E8FCCD-8EBA-91E5-83F6-32A11527B6AC}"/>
              </a:ext>
            </a:extLst>
          </p:cNvPr>
          <p:cNvSpPr>
            <a:spLocks noGrp="1"/>
          </p:cNvSpPr>
          <p:nvPr>
            <p:ph idx="1"/>
          </p:nvPr>
        </p:nvSpPr>
        <p:spPr/>
        <p:txBody>
          <a:bodyPr>
            <a:normAutofit fontScale="92500" lnSpcReduction="10000"/>
          </a:bodyPr>
          <a:lstStyle/>
          <a:p>
            <a:r>
              <a:rPr lang="en-US" dirty="0"/>
              <a:t>In the early 2000s, C. Glenn Begley left academia to work in a lab at the biotech company Amgen, looking for new treatments for cancer.</a:t>
            </a:r>
          </a:p>
          <a:p>
            <a:r>
              <a:rPr lang="en-US" dirty="0"/>
              <a:t>He had his staff scour the literature for results that looked promising.</a:t>
            </a:r>
          </a:p>
          <a:p>
            <a:r>
              <a:rPr lang="en-US" dirty="0"/>
              <a:t>The problem is, he found that he could almost never reproduce the results in his own lab.</a:t>
            </a:r>
          </a:p>
          <a:p>
            <a:r>
              <a:rPr lang="en-US" dirty="0"/>
              <a:t>They reached out to the original authors and asked them to assist them in reproducing the results, using the original methodology, but (where appropriate) under stricter blinding conditions imposed by Begley. Most agreed.</a:t>
            </a:r>
          </a:p>
          <a:p>
            <a:r>
              <a:rPr lang="en-US" dirty="0"/>
              <a:t>Out of 53 </a:t>
            </a:r>
            <a:r>
              <a:rPr lang="en-US" i="1" dirty="0"/>
              <a:t>results only six could be reproduced </a:t>
            </a:r>
            <a:r>
              <a:rPr lang="en-US" dirty="0"/>
              <a:t>(11%).</a:t>
            </a:r>
          </a:p>
          <a:p>
            <a:r>
              <a:rPr lang="en-US" dirty="0"/>
              <a:t>Begley joined with </a:t>
            </a:r>
            <a:r>
              <a:rPr lang="en-US" dirty="0" err="1"/>
              <a:t>Dr.Lee</a:t>
            </a:r>
            <a:r>
              <a:rPr lang="en-US" dirty="0"/>
              <a:t> Ellis at MD Anderson to publish these results in Nature in 2012, under the title</a:t>
            </a:r>
          </a:p>
          <a:p>
            <a:pPr lvl="1"/>
            <a:r>
              <a:rPr lang="en-US" dirty="0">
                <a:hlinkClick r:id="rId2"/>
              </a:rPr>
              <a:t>”Raise standards for preclinical cancer research”</a:t>
            </a:r>
            <a:endParaRPr lang="en-US" dirty="0"/>
          </a:p>
          <a:p>
            <a:r>
              <a:rPr lang="en-US" dirty="0"/>
              <a:t>Not surprisingly, this paper did not make them popular.</a:t>
            </a:r>
          </a:p>
          <a:p>
            <a:pPr lvl="1"/>
            <a:endParaRPr lang="en-US" dirty="0"/>
          </a:p>
          <a:p>
            <a:pPr lvl="1"/>
            <a:endParaRPr lang="en-US" dirty="0"/>
          </a:p>
        </p:txBody>
      </p:sp>
      <p:sp>
        <p:nvSpPr>
          <p:cNvPr id="4" name="Date Placeholder 3">
            <a:extLst>
              <a:ext uri="{FF2B5EF4-FFF2-40B4-BE49-F238E27FC236}">
                <a16:creationId xmlns:a16="http://schemas.microsoft.com/office/drawing/2014/main" id="{EF9E12F8-7F85-A45C-E398-980B7398772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C0176C6-921D-2B78-A04D-442F82155466}"/>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393A839E-C927-587C-A73C-CAE60B2F84ED}"/>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
        <p:nvSpPr>
          <p:cNvPr id="7" name="TextBox 6">
            <a:extLst>
              <a:ext uri="{FF2B5EF4-FFF2-40B4-BE49-F238E27FC236}">
                <a16:creationId xmlns:a16="http://schemas.microsoft.com/office/drawing/2014/main" id="{8D8C49CA-8499-8CDE-E719-DAF26F757D6D}"/>
              </a:ext>
            </a:extLst>
          </p:cNvPr>
          <p:cNvSpPr txBox="1"/>
          <p:nvPr/>
        </p:nvSpPr>
        <p:spPr>
          <a:xfrm>
            <a:off x="4572000" y="6531935"/>
            <a:ext cx="4463143" cy="307777"/>
          </a:xfrm>
          <a:prstGeom prst="rect">
            <a:avLst/>
          </a:prstGeom>
          <a:noFill/>
        </p:spPr>
        <p:txBody>
          <a:bodyPr wrap="square" rtlCol="0">
            <a:spAutoFit/>
          </a:bodyPr>
          <a:lstStyle/>
          <a:p>
            <a:pPr algn="r"/>
            <a:r>
              <a:rPr lang="en-US" sz="1400" dirty="0">
                <a:latin typeface="+mn-lt"/>
              </a:rPr>
              <a:t>*The next few slides are mostly based on Rigor Mortis</a:t>
            </a:r>
          </a:p>
        </p:txBody>
      </p:sp>
    </p:spTree>
    <p:extLst>
      <p:ext uri="{BB962C8B-B14F-4D97-AF65-F5344CB8AC3E}">
        <p14:creationId xmlns:p14="http://schemas.microsoft.com/office/powerpoint/2010/main" val="2666185214"/>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2FA73-6ACA-B491-2789-FBD88FE6A774}"/>
              </a:ext>
            </a:extLst>
          </p:cNvPr>
          <p:cNvSpPr>
            <a:spLocks noGrp="1"/>
          </p:cNvSpPr>
          <p:nvPr>
            <p:ph type="title"/>
          </p:nvPr>
        </p:nvSpPr>
        <p:spPr/>
        <p:txBody>
          <a:bodyPr/>
          <a:lstStyle/>
          <a:p>
            <a:r>
              <a:rPr lang="en-US" dirty="0"/>
              <a:t>Unavoidable Problems With Medical Research</a:t>
            </a:r>
          </a:p>
        </p:txBody>
      </p:sp>
      <p:sp>
        <p:nvSpPr>
          <p:cNvPr id="3" name="Content Placeholder 2">
            <a:extLst>
              <a:ext uri="{FF2B5EF4-FFF2-40B4-BE49-F238E27FC236}">
                <a16:creationId xmlns:a16="http://schemas.microsoft.com/office/drawing/2014/main" id="{BE1FE564-8945-B7CF-3F7C-08BE57EF9121}"/>
              </a:ext>
            </a:extLst>
          </p:cNvPr>
          <p:cNvSpPr>
            <a:spLocks noGrp="1"/>
          </p:cNvSpPr>
          <p:nvPr>
            <p:ph idx="1"/>
          </p:nvPr>
        </p:nvSpPr>
        <p:spPr/>
        <p:txBody>
          <a:bodyPr>
            <a:normAutofit/>
          </a:bodyPr>
          <a:lstStyle/>
          <a:p>
            <a:r>
              <a:rPr lang="en-US" sz="2200" dirty="0"/>
              <a:t>People are complicated!  </a:t>
            </a:r>
          </a:p>
          <a:p>
            <a:r>
              <a:rPr lang="en-US" sz="2200" dirty="0"/>
              <a:t>No two people are exactly alike</a:t>
            </a:r>
          </a:p>
          <a:p>
            <a:pPr lvl="1"/>
            <a:r>
              <a:rPr lang="en-US" sz="1800" dirty="0"/>
              <a:t>Even identical twins</a:t>
            </a:r>
          </a:p>
          <a:p>
            <a:r>
              <a:rPr lang="en-US" sz="2200" dirty="0"/>
              <a:t>It’s very hard to control for confounding factors:</a:t>
            </a:r>
          </a:p>
          <a:p>
            <a:pPr lvl="1"/>
            <a:r>
              <a:rPr lang="en-US" sz="1800" dirty="0"/>
              <a:t>Genetics</a:t>
            </a:r>
          </a:p>
          <a:p>
            <a:pPr lvl="1"/>
            <a:r>
              <a:rPr lang="en-US" sz="1800" dirty="0"/>
              <a:t>Socio-economic conditions</a:t>
            </a:r>
          </a:p>
          <a:p>
            <a:pPr lvl="1"/>
            <a:r>
              <a:rPr lang="en-US" sz="1800" dirty="0"/>
              <a:t>Other health issues</a:t>
            </a:r>
          </a:p>
          <a:p>
            <a:r>
              <a:rPr lang="en-US" sz="2200" dirty="0"/>
              <a:t>Very hard to ethically do the kind of controlled studies we’d like to do</a:t>
            </a:r>
          </a:p>
          <a:p>
            <a:pPr lvl="1"/>
            <a:r>
              <a:rPr lang="en-US" sz="1800" dirty="0"/>
              <a:t>Can address this somewhat with animal testing, but results may not be the same.</a:t>
            </a:r>
          </a:p>
        </p:txBody>
      </p:sp>
      <p:sp>
        <p:nvSpPr>
          <p:cNvPr id="4" name="Date Placeholder 3">
            <a:extLst>
              <a:ext uri="{FF2B5EF4-FFF2-40B4-BE49-F238E27FC236}">
                <a16:creationId xmlns:a16="http://schemas.microsoft.com/office/drawing/2014/main" id="{611BEE66-B4A8-E290-A072-A4220A22358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E13AAB4-9187-BF86-87F8-D8FA82D7282D}"/>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49F18E55-0D48-B521-AD89-A5D2D6B543D1}"/>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spTree>
    <p:extLst>
      <p:ext uri="{BB962C8B-B14F-4D97-AF65-F5344CB8AC3E}">
        <p14:creationId xmlns:p14="http://schemas.microsoft.com/office/powerpoint/2010/main" val="2136128242"/>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52406-5461-07EA-E01E-B5AA315FD0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28B1-2E9D-5225-DC39-FA711F35480B}"/>
              </a:ext>
            </a:extLst>
          </p:cNvPr>
          <p:cNvSpPr>
            <a:spLocks noGrp="1"/>
          </p:cNvSpPr>
          <p:nvPr>
            <p:ph type="title"/>
          </p:nvPr>
        </p:nvSpPr>
        <p:spPr/>
        <p:txBody>
          <a:bodyPr/>
          <a:lstStyle/>
          <a:p>
            <a:r>
              <a:rPr lang="en-US" dirty="0"/>
              <a:t>Problems with Medical Research Culture</a:t>
            </a:r>
          </a:p>
        </p:txBody>
      </p:sp>
      <p:sp>
        <p:nvSpPr>
          <p:cNvPr id="3" name="Content Placeholder 2">
            <a:extLst>
              <a:ext uri="{FF2B5EF4-FFF2-40B4-BE49-F238E27FC236}">
                <a16:creationId xmlns:a16="http://schemas.microsoft.com/office/drawing/2014/main" id="{30B358BE-6164-3026-02C3-0E1C498138BC}"/>
              </a:ext>
            </a:extLst>
          </p:cNvPr>
          <p:cNvSpPr>
            <a:spLocks noGrp="1"/>
          </p:cNvSpPr>
          <p:nvPr>
            <p:ph idx="1"/>
          </p:nvPr>
        </p:nvSpPr>
        <p:spPr/>
        <p:txBody>
          <a:bodyPr>
            <a:normAutofit/>
          </a:bodyPr>
          <a:lstStyle/>
          <a:p>
            <a:r>
              <a:rPr lang="en-US" sz="2200" dirty="0"/>
              <a:t>Emphasis on quantity over quality in publications</a:t>
            </a:r>
          </a:p>
          <a:p>
            <a:r>
              <a:rPr lang="en-US" sz="2200" dirty="0"/>
              <a:t>Low threshold to claim an effect</a:t>
            </a:r>
          </a:p>
          <a:p>
            <a:pPr lvl="1"/>
            <a:r>
              <a:rPr lang="en-US" sz="1800" i="1" dirty="0"/>
              <a:t>p</a:t>
            </a:r>
            <a:r>
              <a:rPr lang="en-US" sz="1800" dirty="0"/>
              <a:t> value of .05 is considered the threshold (= 2</a:t>
            </a:r>
            <a:r>
              <a:rPr lang="en-US" sz="1800" dirty="0">
                <a:latin typeface="Symbol" pitchFamily="2" charset="2"/>
              </a:rPr>
              <a:t>s</a:t>
            </a:r>
            <a:r>
              <a:rPr lang="en-US" sz="1800" dirty="0"/>
              <a:t> = drawing 2 pair)</a:t>
            </a:r>
          </a:p>
          <a:p>
            <a:pPr lvl="1"/>
            <a:r>
              <a:rPr lang="en-US" sz="1800" dirty="0"/>
              <a:t>Traditionally rampant </a:t>
            </a:r>
            <a:r>
              <a:rPr lang="en-US" sz="1800" i="1" dirty="0"/>
              <a:t>p</a:t>
            </a:r>
            <a:r>
              <a:rPr lang="en-US" sz="1800" dirty="0"/>
              <a:t>-hacking (getting better)</a:t>
            </a:r>
          </a:p>
          <a:p>
            <a:r>
              <a:rPr lang="en-US" sz="2200" dirty="0"/>
              <a:t>Blinding procedures not universally applied.</a:t>
            </a:r>
          </a:p>
          <a:p>
            <a:r>
              <a:rPr lang="en-US" sz="2200" dirty="0"/>
              <a:t>Acknowledged bias against publishing null results</a:t>
            </a:r>
          </a:p>
          <a:p>
            <a:r>
              <a:rPr lang="en-US" sz="2200" dirty="0"/>
              <a:t>Great potential for conflicts of interests</a:t>
            </a:r>
          </a:p>
          <a:p>
            <a:pPr lvl="1"/>
            <a:r>
              <a:rPr lang="en-US" sz="1800" dirty="0"/>
              <a:t>LOTS of money in medicine</a:t>
            </a:r>
          </a:p>
          <a:p>
            <a:pPr lvl="1"/>
            <a:r>
              <a:rPr lang="en-US" sz="1800" dirty="0"/>
              <a:t>The temptation to “fudge” results is great, even it it’s not intentional.</a:t>
            </a:r>
          </a:p>
          <a:p>
            <a:r>
              <a:rPr lang="en-US" sz="2200" dirty="0"/>
              <a:t>From Rigor Mortis:</a:t>
            </a:r>
          </a:p>
          <a:p>
            <a:pPr lvl="1"/>
            <a:r>
              <a:rPr lang="en-US" sz="1800" b="1" dirty="0"/>
              <a:t>“Scientists often face a stark choice: they can do what’s best for medical advancement by adhering to the rigorous standards of science, or they can do what they perceive is necessary to maintain a career in the hypercompetitive environment of academic research. It’s a choice nobody should have to make.”</a:t>
            </a:r>
          </a:p>
        </p:txBody>
      </p:sp>
      <p:sp>
        <p:nvSpPr>
          <p:cNvPr id="4" name="Date Placeholder 3">
            <a:extLst>
              <a:ext uri="{FF2B5EF4-FFF2-40B4-BE49-F238E27FC236}">
                <a16:creationId xmlns:a16="http://schemas.microsoft.com/office/drawing/2014/main" id="{C229986D-78FF-ECCC-4D31-B19951A5BA0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06470E8-DC87-1CD5-D0ED-400FC39CC40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29C4EC64-94B1-4EB7-E510-FD93BAF03BE0}"/>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spTree>
    <p:extLst>
      <p:ext uri="{BB962C8B-B14F-4D97-AF65-F5344CB8AC3E}">
        <p14:creationId xmlns:p14="http://schemas.microsoft.com/office/powerpoint/2010/main" val="660105373"/>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7D69-61F5-56CE-D68B-75DEFF520C96}"/>
              </a:ext>
            </a:extLst>
          </p:cNvPr>
          <p:cNvSpPr>
            <a:spLocks noGrp="1"/>
          </p:cNvSpPr>
          <p:nvPr>
            <p:ph type="title"/>
          </p:nvPr>
        </p:nvSpPr>
        <p:spPr/>
        <p:txBody>
          <a:bodyPr/>
          <a:lstStyle/>
          <a:p>
            <a:r>
              <a:rPr lang="en-US" dirty="0"/>
              <a:t>Review: p-value and p-hacking</a:t>
            </a:r>
          </a:p>
        </p:txBody>
      </p:sp>
      <p:sp>
        <p:nvSpPr>
          <p:cNvPr id="3" name="Content Placeholder 2">
            <a:extLst>
              <a:ext uri="{FF2B5EF4-FFF2-40B4-BE49-F238E27FC236}">
                <a16:creationId xmlns:a16="http://schemas.microsoft.com/office/drawing/2014/main" id="{C8116ED3-B6D5-E4A1-21F4-AA0C70441B20}"/>
              </a:ext>
            </a:extLst>
          </p:cNvPr>
          <p:cNvSpPr>
            <a:spLocks noGrp="1"/>
          </p:cNvSpPr>
          <p:nvPr>
            <p:ph idx="1"/>
          </p:nvPr>
        </p:nvSpPr>
        <p:spPr/>
        <p:txBody>
          <a:bodyPr>
            <a:normAutofit fontScale="85000" lnSpcReduction="20000"/>
          </a:bodyPr>
          <a:lstStyle/>
          <a:p>
            <a:r>
              <a:rPr lang="en-US" dirty="0"/>
              <a:t>Medical results usually quote the “p-value”, which is generally used in two ways:</a:t>
            </a:r>
          </a:p>
          <a:p>
            <a:pPr lvl="1"/>
            <a:r>
              <a:rPr lang="en-US" dirty="0"/>
              <a:t>The probability that an observed result can be explained as a statistical fluctuation of the null hypothesis.</a:t>
            </a:r>
          </a:p>
          <a:p>
            <a:pPr lvl="1"/>
            <a:r>
              <a:rPr lang="en-US" dirty="0"/>
              <a:t>The probability that the true value of a measurement is outside of a particular range.</a:t>
            </a:r>
          </a:p>
          <a:p>
            <a:pPr lvl="2"/>
            <a:r>
              <a:rPr lang="en-US" dirty="0"/>
              <a:t>For example: “The increased risk factor is 1.2-2.1 (p-value=.05)”</a:t>
            </a:r>
          </a:p>
          <a:p>
            <a:r>
              <a:rPr lang="en-US" dirty="0"/>
              <a:t>Focusing on the first definition, the accepted standard to claim “evidence” is a p-value = .05.</a:t>
            </a:r>
          </a:p>
          <a:p>
            <a:pPr lvl="1"/>
            <a:r>
              <a:rPr lang="en-US" dirty="0"/>
              <a:t>That’s the probability of 2-pair on the first deal</a:t>
            </a:r>
          </a:p>
          <a:p>
            <a:r>
              <a:rPr lang="en-US" dirty="0"/>
              <a:t>If I do enough measurements, I’m all but guaranteed to see at least one result with p&lt;=.05 through statistical fluctuations alone.</a:t>
            </a:r>
          </a:p>
          <a:p>
            <a:pPr lvl="1"/>
            <a:r>
              <a:rPr lang="en-US" dirty="0"/>
              <a:t>In our little card experiment, out of 20 “measurements”, we got </a:t>
            </a:r>
          </a:p>
          <a:p>
            <a:pPr lvl="2"/>
            <a:r>
              <a:rPr lang="en-US" dirty="0"/>
              <a:t>3 of a kind (p-value = .02)</a:t>
            </a:r>
          </a:p>
          <a:p>
            <a:pPr lvl="2"/>
            <a:r>
              <a:rPr lang="en-US" dirty="0"/>
              <a:t>A straight (p-value=.003)</a:t>
            </a:r>
          </a:p>
          <a:p>
            <a:pPr lvl="1"/>
            <a:r>
              <a:rPr lang="en-US" dirty="0"/>
              <a:t>This is known as ”p-hacking”.</a:t>
            </a:r>
          </a:p>
          <a:p>
            <a:pPr lvl="1"/>
            <a:r>
              <a:rPr lang="en-US" dirty="0"/>
              <a:t>The effect of p-hacking is mathematically trivial, but it wasn’t widely acknowledged until a paper in 2011</a:t>
            </a:r>
          </a:p>
          <a:p>
            <a:pPr lvl="2"/>
            <a:r>
              <a:rPr lang="en-US" dirty="0">
                <a:hlinkClick r:id="rId2"/>
              </a:rPr>
              <a:t>“False-Positive Psychology: Undisclosed Flexibility in Data Collection and Analysis Allows Presenting Anything as Significant”</a:t>
            </a:r>
            <a:endParaRPr lang="en-US" dirty="0"/>
          </a:p>
          <a:p>
            <a:pPr lvl="1"/>
            <a:r>
              <a:rPr lang="en-US" dirty="0"/>
              <a:t>Since then, steps have been taken to reduce, but not eliminate, the problem.</a:t>
            </a:r>
          </a:p>
        </p:txBody>
      </p:sp>
      <p:sp>
        <p:nvSpPr>
          <p:cNvPr id="4" name="Date Placeholder 3">
            <a:extLst>
              <a:ext uri="{FF2B5EF4-FFF2-40B4-BE49-F238E27FC236}">
                <a16:creationId xmlns:a16="http://schemas.microsoft.com/office/drawing/2014/main" id="{966F92B6-55BC-1602-19C5-3D4902C229D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57A0116-221E-706C-ADE7-90B7F1A3F5FB}"/>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BD65BE77-F936-D9EE-85F4-B47CFB705785}"/>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spTree>
    <p:extLst>
      <p:ext uri="{BB962C8B-B14F-4D97-AF65-F5344CB8AC3E}">
        <p14:creationId xmlns:p14="http://schemas.microsoft.com/office/powerpoint/2010/main" val="57562119"/>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AB04-2692-B388-FBDF-5BD5E69EA1BA}"/>
              </a:ext>
            </a:extLst>
          </p:cNvPr>
          <p:cNvSpPr>
            <a:spLocks noGrp="1"/>
          </p:cNvSpPr>
          <p:nvPr>
            <p:ph type="title"/>
          </p:nvPr>
        </p:nvSpPr>
        <p:spPr/>
        <p:txBody>
          <a:bodyPr/>
          <a:lstStyle/>
          <a:p>
            <a:r>
              <a:rPr lang="en-US" dirty="0"/>
              <a:t>Biases in Results</a:t>
            </a:r>
          </a:p>
        </p:txBody>
      </p:sp>
      <p:sp>
        <p:nvSpPr>
          <p:cNvPr id="3" name="Content Placeholder 2">
            <a:extLst>
              <a:ext uri="{FF2B5EF4-FFF2-40B4-BE49-F238E27FC236}">
                <a16:creationId xmlns:a16="http://schemas.microsoft.com/office/drawing/2014/main" id="{8EEBB933-9C1D-54F7-A794-7202ED1E3B0A}"/>
              </a:ext>
            </a:extLst>
          </p:cNvPr>
          <p:cNvSpPr>
            <a:spLocks noGrp="1"/>
          </p:cNvSpPr>
          <p:nvPr>
            <p:ph idx="1"/>
          </p:nvPr>
        </p:nvSpPr>
        <p:spPr/>
        <p:txBody>
          <a:bodyPr>
            <a:normAutofit/>
          </a:bodyPr>
          <a:lstStyle/>
          <a:p>
            <a:r>
              <a:rPr lang="en-US" sz="1800" dirty="0"/>
              <a:t>Because of the complexity of medical research, there are many ways that results can be biased</a:t>
            </a:r>
          </a:p>
          <a:p>
            <a:r>
              <a:rPr lang="en-US" sz="1800" dirty="0"/>
              <a:t>A </a:t>
            </a:r>
            <a:r>
              <a:rPr lang="en-US" sz="1800" dirty="0">
                <a:hlinkClick r:id="rId2"/>
              </a:rPr>
              <a:t>2010 paper</a:t>
            </a:r>
            <a:r>
              <a:rPr lang="en-US" sz="1800" dirty="0"/>
              <a:t> identified 235 individual bias terms that had at least been addressed in the literature.</a:t>
            </a:r>
          </a:p>
        </p:txBody>
      </p:sp>
      <p:sp>
        <p:nvSpPr>
          <p:cNvPr id="4" name="Date Placeholder 3">
            <a:extLst>
              <a:ext uri="{FF2B5EF4-FFF2-40B4-BE49-F238E27FC236}">
                <a16:creationId xmlns:a16="http://schemas.microsoft.com/office/drawing/2014/main" id="{E3FDAA34-9D81-CE84-C31F-4C7BFB8FF5D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E096F0E-9416-27A5-8512-5307E7C542E0}"/>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FEC49716-5676-CBAB-683C-F0D08AA1E502}"/>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4098" name="Picture 2">
            <a:extLst>
              <a:ext uri="{FF2B5EF4-FFF2-40B4-BE49-F238E27FC236}">
                <a16:creationId xmlns:a16="http://schemas.microsoft.com/office/drawing/2014/main" id="{06FE3901-A9C3-983E-1B8E-91F6B2ABE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251" y="2639063"/>
            <a:ext cx="7010309" cy="398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00342"/>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4391-A3E9-1477-54B0-19F5294BBFB6}"/>
              </a:ext>
            </a:extLst>
          </p:cNvPr>
          <p:cNvSpPr>
            <a:spLocks noGrp="1"/>
          </p:cNvSpPr>
          <p:nvPr>
            <p:ph type="title"/>
          </p:nvPr>
        </p:nvSpPr>
        <p:spPr/>
        <p:txBody>
          <a:bodyPr/>
          <a:lstStyle/>
          <a:p>
            <a:r>
              <a:rPr lang="en-US" dirty="0"/>
              <a:t>Some Important Biases</a:t>
            </a:r>
          </a:p>
        </p:txBody>
      </p:sp>
      <p:sp>
        <p:nvSpPr>
          <p:cNvPr id="3" name="Content Placeholder 2">
            <a:extLst>
              <a:ext uri="{FF2B5EF4-FFF2-40B4-BE49-F238E27FC236}">
                <a16:creationId xmlns:a16="http://schemas.microsoft.com/office/drawing/2014/main" id="{BE94F482-9065-4AE8-DE0E-D9859712661C}"/>
              </a:ext>
            </a:extLst>
          </p:cNvPr>
          <p:cNvSpPr>
            <a:spLocks noGrp="1"/>
          </p:cNvSpPr>
          <p:nvPr>
            <p:ph idx="1"/>
          </p:nvPr>
        </p:nvSpPr>
        <p:spPr/>
        <p:txBody>
          <a:bodyPr>
            <a:normAutofit fontScale="92500" lnSpcReduction="20000"/>
          </a:bodyPr>
          <a:lstStyle/>
          <a:p>
            <a:r>
              <a:rPr lang="en-US" dirty="0"/>
              <a:t>Observer Bias</a:t>
            </a:r>
          </a:p>
          <a:p>
            <a:pPr lvl="1"/>
            <a:r>
              <a:rPr lang="en-US" dirty="0"/>
              <a:t>In some cases, results involve some degree of judgement.</a:t>
            </a:r>
          </a:p>
          <a:p>
            <a:pPr lvl="1"/>
            <a:r>
              <a:rPr lang="en-US" dirty="0"/>
              <a:t>For example, “did the patient improve”?</a:t>
            </a:r>
          </a:p>
          <a:p>
            <a:r>
              <a:rPr lang="en-US" dirty="0"/>
              <a:t>Selection Bias</a:t>
            </a:r>
          </a:p>
          <a:p>
            <a:pPr lvl="1"/>
            <a:r>
              <a:rPr lang="en-US" dirty="0"/>
              <a:t>You may come up with </a:t>
            </a:r>
            <a:r>
              <a:rPr lang="en-US" i="1" dirty="0"/>
              <a:t>perfectly defensible </a:t>
            </a:r>
            <a:r>
              <a:rPr lang="en-US" dirty="0"/>
              <a:t>reasons to reject data that doesn’t support your hypothesis.</a:t>
            </a:r>
          </a:p>
          <a:p>
            <a:r>
              <a:rPr lang="en-US" dirty="0"/>
              <a:t>Sample Bias</a:t>
            </a:r>
          </a:p>
          <a:p>
            <a:pPr lvl="1"/>
            <a:r>
              <a:rPr lang="en-US" dirty="0"/>
              <a:t>Example: for a long time, researchers preferred to use male mice to avoid dealing with the estrus cycle of female mice.</a:t>
            </a:r>
          </a:p>
          <a:p>
            <a:pPr lvl="1"/>
            <a:r>
              <a:rPr lang="en-US" dirty="0"/>
              <a:t>The problem here should be obvious.</a:t>
            </a:r>
          </a:p>
          <a:p>
            <a:pPr lvl="1"/>
            <a:r>
              <a:rPr lang="en-US" dirty="0"/>
              <a:t>Lots of examples in which using primarily white subjects biases against issues finding issues that might be race dependent.</a:t>
            </a:r>
          </a:p>
          <a:p>
            <a:r>
              <a:rPr lang="en-US" dirty="0"/>
              <a:t>Publication Bias</a:t>
            </a:r>
          </a:p>
          <a:p>
            <a:pPr lvl="1"/>
            <a:r>
              <a:rPr lang="en-US" dirty="0"/>
              <a:t>There has been a longstanding problem of researchers who are reluctant to publish null results.</a:t>
            </a:r>
          </a:p>
          <a:p>
            <a:pPr lvl="1"/>
            <a:r>
              <a:rPr lang="en-US" dirty="0"/>
              <a:t>This is a particular problem for meta-analyses, because it may imply a confirmation that just isn’t there.</a:t>
            </a:r>
          </a:p>
          <a:p>
            <a:r>
              <a:rPr lang="en-US" dirty="0"/>
              <a:t>Blinding can go a long way toward reducing such biases</a:t>
            </a:r>
          </a:p>
        </p:txBody>
      </p:sp>
      <p:sp>
        <p:nvSpPr>
          <p:cNvPr id="4" name="Date Placeholder 3">
            <a:extLst>
              <a:ext uri="{FF2B5EF4-FFF2-40B4-BE49-F238E27FC236}">
                <a16:creationId xmlns:a16="http://schemas.microsoft.com/office/drawing/2014/main" id="{2F702A97-6DB5-17F0-F699-CDBCBB9F8AB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8092BCD-27CD-7682-6987-1DBBE2EE2BB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9F4C82D5-42A0-FB98-FC20-DF1FBCDB4896}"/>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spTree>
    <p:extLst>
      <p:ext uri="{BB962C8B-B14F-4D97-AF65-F5344CB8AC3E}">
        <p14:creationId xmlns:p14="http://schemas.microsoft.com/office/powerpoint/2010/main" val="2284088019"/>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4E78-04E3-E6E7-258C-93679FDE6CE4}"/>
              </a:ext>
            </a:extLst>
          </p:cNvPr>
          <p:cNvSpPr>
            <a:spLocks noGrp="1"/>
          </p:cNvSpPr>
          <p:nvPr>
            <p:ph type="title"/>
          </p:nvPr>
        </p:nvSpPr>
        <p:spPr/>
        <p:txBody>
          <a:bodyPr/>
          <a:lstStyle/>
          <a:p>
            <a:r>
              <a:rPr lang="en-US" dirty="0"/>
              <a:t>Publication Bias</a:t>
            </a:r>
          </a:p>
        </p:txBody>
      </p:sp>
      <p:sp>
        <p:nvSpPr>
          <p:cNvPr id="3" name="Content Placeholder 2">
            <a:extLst>
              <a:ext uri="{FF2B5EF4-FFF2-40B4-BE49-F238E27FC236}">
                <a16:creationId xmlns:a16="http://schemas.microsoft.com/office/drawing/2014/main" id="{1D1ED1C0-6FB6-3C46-CBB2-CDC6EC2B4D35}"/>
              </a:ext>
            </a:extLst>
          </p:cNvPr>
          <p:cNvSpPr>
            <a:spLocks noGrp="1"/>
          </p:cNvSpPr>
          <p:nvPr>
            <p:ph idx="1"/>
          </p:nvPr>
        </p:nvSpPr>
        <p:spPr/>
        <p:txBody>
          <a:bodyPr/>
          <a:lstStyle/>
          <a:p>
            <a:r>
              <a:rPr lang="en-US" dirty="0"/>
              <a:t>A </a:t>
            </a:r>
            <a:r>
              <a:rPr lang="en-US" dirty="0">
                <a:hlinkClick r:id="rId2"/>
              </a:rPr>
              <a:t>seminal paper</a:t>
            </a:r>
            <a:r>
              <a:rPr lang="en-US" dirty="0"/>
              <a:t> in 1986 concluded that published cancer therapies were strongly biased toward positive results, and that in many cases, the observed effect went away entirely when compared to a larger sample ascertained by studying the medical registry</a:t>
            </a:r>
          </a:p>
          <a:p>
            <a:r>
              <a:rPr lang="en-US" dirty="0"/>
              <a:t>In 2015, a </a:t>
            </a:r>
            <a:r>
              <a:rPr lang="en-US" dirty="0">
                <a:hlinkClick r:id="rId3"/>
              </a:rPr>
              <a:t>study</a:t>
            </a:r>
            <a:r>
              <a:rPr lang="en-US" dirty="0"/>
              <a:t> investigated researchers who had received NIH funding for the treatment of depression from 1972 to 2008.</a:t>
            </a:r>
          </a:p>
          <a:p>
            <a:pPr lvl="1"/>
            <a:r>
              <a:rPr lang="en-US" dirty="0"/>
              <a:t>Of 55 groups, 13 had not published their results because they were negative.</a:t>
            </a:r>
          </a:p>
          <a:p>
            <a:r>
              <a:rPr lang="en-US" dirty="0"/>
              <a:t>A </a:t>
            </a:r>
            <a:r>
              <a:rPr lang="en-US" dirty="0">
                <a:hlinkClick r:id="rId4"/>
              </a:rPr>
              <a:t>similar study</a:t>
            </a:r>
            <a:r>
              <a:rPr lang="en-US" dirty="0"/>
              <a:t> in 2014 found that positive results in clinical trials were roughly twice as likely to get published as negative ones.</a:t>
            </a:r>
          </a:p>
        </p:txBody>
      </p:sp>
      <p:sp>
        <p:nvSpPr>
          <p:cNvPr id="4" name="Date Placeholder 3">
            <a:extLst>
              <a:ext uri="{FF2B5EF4-FFF2-40B4-BE49-F238E27FC236}">
                <a16:creationId xmlns:a16="http://schemas.microsoft.com/office/drawing/2014/main" id="{5CB1F77F-B353-EBFB-63A4-3472472E9D6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AB0BF22-7433-EB6B-097B-CB21E6A9F0F4}"/>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0D7C194-E58F-29FE-3D69-CCC12FBCB6ED}"/>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spTree>
    <p:extLst>
      <p:ext uri="{BB962C8B-B14F-4D97-AF65-F5344CB8AC3E}">
        <p14:creationId xmlns:p14="http://schemas.microsoft.com/office/powerpoint/2010/main" val="3648533085"/>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E14AE-D8CD-07C0-F3A0-D622DA82D1FB}"/>
              </a:ext>
            </a:extLst>
          </p:cNvPr>
          <p:cNvSpPr>
            <a:spLocks noGrp="1"/>
          </p:cNvSpPr>
          <p:nvPr>
            <p:ph type="title"/>
          </p:nvPr>
        </p:nvSpPr>
        <p:spPr/>
        <p:txBody>
          <a:bodyPr/>
          <a:lstStyle/>
          <a:p>
            <a:r>
              <a:rPr lang="en-US" dirty="0"/>
              <a:t>Blinding Example: A double-blind Drug Trial</a:t>
            </a:r>
          </a:p>
        </p:txBody>
      </p:sp>
      <p:sp>
        <p:nvSpPr>
          <p:cNvPr id="3" name="Content Placeholder 2">
            <a:extLst>
              <a:ext uri="{FF2B5EF4-FFF2-40B4-BE49-F238E27FC236}">
                <a16:creationId xmlns:a16="http://schemas.microsoft.com/office/drawing/2014/main" id="{6F6CBEAC-9F49-FDA8-EE56-59A68B5F0CD2}"/>
              </a:ext>
            </a:extLst>
          </p:cNvPr>
          <p:cNvSpPr>
            <a:spLocks noGrp="1"/>
          </p:cNvSpPr>
          <p:nvPr>
            <p:ph idx="1"/>
          </p:nvPr>
        </p:nvSpPr>
        <p:spPr/>
        <p:txBody>
          <a:bodyPr/>
          <a:lstStyle/>
          <a:p>
            <a:r>
              <a:rPr lang="en-US" dirty="0"/>
              <a:t>Some patients are given a drug.</a:t>
            </a:r>
          </a:p>
          <a:p>
            <a:r>
              <a:rPr lang="en-US" dirty="0"/>
              <a:t>Some are given a placebo.</a:t>
            </a:r>
          </a:p>
          <a:p>
            <a:r>
              <a:rPr lang="en-US" dirty="0"/>
              <a:t>Objective criteria are established beforehand to evaluate the success of the drug.</a:t>
            </a:r>
          </a:p>
          <a:p>
            <a:r>
              <a:rPr lang="en-US" dirty="0"/>
              <a:t>During the test, neither the patients nor the person evaluating the success know which ones got the drug and which ones got the placebo.</a:t>
            </a:r>
          </a:p>
          <a:p>
            <a:r>
              <a:rPr lang="en-US" dirty="0"/>
              <a:t>Unblind only </a:t>
            </a:r>
            <a:r>
              <a:rPr lang="en-US" i="1" dirty="0"/>
              <a:t>after</a:t>
            </a:r>
            <a:r>
              <a:rPr lang="en-US" dirty="0"/>
              <a:t> all the tests have been completed.</a:t>
            </a:r>
          </a:p>
          <a:p>
            <a:r>
              <a:rPr lang="en-US" dirty="0"/>
              <a:t>Publish the results, </a:t>
            </a:r>
            <a:r>
              <a:rPr lang="en-US" i="1" dirty="0"/>
              <a:t>whatever</a:t>
            </a:r>
            <a:r>
              <a:rPr lang="en-US" dirty="0"/>
              <a:t> they show.</a:t>
            </a:r>
          </a:p>
          <a:p>
            <a:r>
              <a:rPr lang="en-US" dirty="0"/>
              <a:t>Still can be problems.</a:t>
            </a:r>
          </a:p>
          <a:p>
            <a:pPr lvl="1"/>
            <a:r>
              <a:rPr lang="en-US" dirty="0"/>
              <a:t>For example, what if the drug has an obvious side effect, like fever or nausea?</a:t>
            </a:r>
          </a:p>
          <a:p>
            <a:pPr lvl="1"/>
            <a:endParaRPr lang="en-US" dirty="0"/>
          </a:p>
          <a:p>
            <a:pPr lvl="1"/>
            <a:endParaRPr lang="en-US" dirty="0"/>
          </a:p>
        </p:txBody>
      </p:sp>
      <p:sp>
        <p:nvSpPr>
          <p:cNvPr id="4" name="Date Placeholder 3">
            <a:extLst>
              <a:ext uri="{FF2B5EF4-FFF2-40B4-BE49-F238E27FC236}">
                <a16:creationId xmlns:a16="http://schemas.microsoft.com/office/drawing/2014/main" id="{3A90B577-B4D6-2C0A-94FE-3EB7B262476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AD0E60A-4F14-B354-EC73-2083867FB5C3}"/>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2E5EE5EE-0C5B-EC90-6C50-A50958D0F888}"/>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spTree>
    <p:extLst>
      <p:ext uri="{BB962C8B-B14F-4D97-AF65-F5344CB8AC3E}">
        <p14:creationId xmlns:p14="http://schemas.microsoft.com/office/powerpoint/2010/main" val="119930404"/>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BAE2-E0CD-0759-3302-9105B218A08B}"/>
              </a:ext>
            </a:extLst>
          </p:cNvPr>
          <p:cNvSpPr>
            <a:spLocks noGrp="1"/>
          </p:cNvSpPr>
          <p:nvPr>
            <p:ph type="title"/>
          </p:nvPr>
        </p:nvSpPr>
        <p:spPr/>
        <p:txBody>
          <a:bodyPr/>
          <a:lstStyle/>
          <a:p>
            <a:r>
              <a:rPr lang="en-US" dirty="0"/>
              <a:t>Review: Correlation</a:t>
            </a:r>
          </a:p>
        </p:txBody>
      </p:sp>
      <p:sp>
        <p:nvSpPr>
          <p:cNvPr id="3" name="Content Placeholder 2">
            <a:extLst>
              <a:ext uri="{FF2B5EF4-FFF2-40B4-BE49-F238E27FC236}">
                <a16:creationId xmlns:a16="http://schemas.microsoft.com/office/drawing/2014/main" id="{9150D62A-3C5E-6EB3-DF68-C099F68CDC64}"/>
              </a:ext>
            </a:extLst>
          </p:cNvPr>
          <p:cNvSpPr>
            <a:spLocks noGrp="1"/>
          </p:cNvSpPr>
          <p:nvPr>
            <p:ph idx="1"/>
          </p:nvPr>
        </p:nvSpPr>
        <p:spPr/>
        <p:txBody>
          <a:bodyPr>
            <a:normAutofit/>
          </a:bodyPr>
          <a:lstStyle/>
          <a:p>
            <a:r>
              <a:rPr lang="en-US" sz="2000" dirty="0"/>
              <a:t>Two things are said to be “correlated” if they tend to vary together.</a:t>
            </a:r>
          </a:p>
          <a:p>
            <a:r>
              <a:rPr lang="en-US" sz="2000" dirty="0"/>
              <a:t>If I make two measurements </a:t>
            </a:r>
            <a:br>
              <a:rPr lang="en-US" sz="2000" dirty="0"/>
            </a:br>
            <a:r>
              <a:rPr lang="en-US" sz="2000" dirty="0"/>
              <a:t>or observations simultaneously </a:t>
            </a:r>
            <a:br>
              <a:rPr lang="en-US" sz="2000" dirty="0"/>
            </a:br>
            <a:r>
              <a:rPr lang="en-US" sz="2000" dirty="0"/>
              <a:t>and scatterplot them, I can </a:t>
            </a:r>
            <a:br>
              <a:rPr lang="en-US" sz="2000" dirty="0"/>
            </a:br>
            <a:r>
              <a:rPr lang="en-US" sz="2000" dirty="0"/>
              <a:t>observe whether they are </a:t>
            </a:r>
            <a:br>
              <a:rPr lang="en-US" sz="2000" dirty="0"/>
            </a:br>
            <a:r>
              <a:rPr lang="en-US" sz="2000" dirty="0"/>
              <a:t>correlated or not.</a:t>
            </a:r>
          </a:p>
          <a:p>
            <a:r>
              <a:rPr lang="en-US" sz="2000" dirty="0"/>
              <a:t>Examples:</a:t>
            </a:r>
          </a:p>
          <a:p>
            <a:pPr lvl="1"/>
            <a:r>
              <a:rPr lang="en-US" sz="1600" dirty="0"/>
              <a:t>Perfect correlation: temperature in F and </a:t>
            </a:r>
            <a:br>
              <a:rPr lang="en-US" sz="1600" dirty="0"/>
            </a:br>
            <a:r>
              <a:rPr lang="en-US" sz="1600" dirty="0"/>
              <a:t>temperature in C.</a:t>
            </a:r>
          </a:p>
          <a:p>
            <a:pPr lvl="1"/>
            <a:r>
              <a:rPr lang="en-US" sz="1600" dirty="0"/>
              <a:t>Positive correlation: one’s income and cost </a:t>
            </a:r>
            <a:br>
              <a:rPr lang="en-US" sz="1600" dirty="0"/>
            </a:br>
            <a:r>
              <a:rPr lang="en-US" sz="1600" dirty="0"/>
              <a:t>of their house</a:t>
            </a:r>
          </a:p>
          <a:p>
            <a:pPr lvl="1"/>
            <a:r>
              <a:rPr lang="en-US" sz="1600" dirty="0"/>
              <a:t>Negative correlation: Price of gasoline and</a:t>
            </a:r>
            <a:br>
              <a:rPr lang="en-US" sz="1600" dirty="0"/>
            </a:br>
            <a:r>
              <a:rPr lang="en-US" sz="1600" dirty="0"/>
              <a:t>number of road trips.</a:t>
            </a:r>
          </a:p>
          <a:p>
            <a:r>
              <a:rPr lang="en-US" sz="2000" dirty="0"/>
              <a:t>Many medical studies look for </a:t>
            </a:r>
            <a:br>
              <a:rPr lang="en-US" sz="2000" dirty="0"/>
            </a:br>
            <a:r>
              <a:rPr lang="en-US" sz="2000" i="1" dirty="0"/>
              <a:t>correlation</a:t>
            </a:r>
            <a:r>
              <a:rPr lang="en-US" sz="2000" dirty="0"/>
              <a:t> as evidence of </a:t>
            </a:r>
            <a:r>
              <a:rPr lang="en-US" sz="2000" i="1" dirty="0"/>
              <a:t>causation</a:t>
            </a:r>
          </a:p>
          <a:p>
            <a:pPr lvl="1"/>
            <a:r>
              <a:rPr lang="en-US" sz="1600" dirty="0"/>
              <a:t>But correlation alone does not </a:t>
            </a:r>
            <a:r>
              <a:rPr lang="en-US" sz="1600" i="1" dirty="0"/>
              <a:t>prove</a:t>
            </a:r>
            <a:r>
              <a:rPr lang="en-US" sz="1600" dirty="0"/>
              <a:t> </a:t>
            </a:r>
            <a:br>
              <a:rPr lang="en-US" sz="1600" dirty="0"/>
            </a:br>
            <a:r>
              <a:rPr lang="en-US" sz="1600" dirty="0"/>
              <a:t>causation</a:t>
            </a:r>
          </a:p>
        </p:txBody>
      </p:sp>
      <p:sp>
        <p:nvSpPr>
          <p:cNvPr id="4" name="Date Placeholder 3">
            <a:extLst>
              <a:ext uri="{FF2B5EF4-FFF2-40B4-BE49-F238E27FC236}">
                <a16:creationId xmlns:a16="http://schemas.microsoft.com/office/drawing/2014/main" id="{7B04C5E4-B064-CCCC-8226-45E0DA9909C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EA0DCC3-300A-F88E-C431-1657CAA7E4CE}"/>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F107C982-8229-2485-1B67-F80B718372BF}"/>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7" name="Picture 2" descr="Correlation Coefficient - Definition, Formula, Properties, Examples">
            <a:extLst>
              <a:ext uri="{FF2B5EF4-FFF2-40B4-BE49-F238E27FC236}">
                <a16:creationId xmlns:a16="http://schemas.microsoft.com/office/drawing/2014/main" id="{10638FE9-D54D-27E0-E60D-9D5BBA258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842" y="1649190"/>
            <a:ext cx="3704428" cy="49745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F905F31-9226-1E9D-57C8-7C53CD391A92}"/>
              </a:ext>
            </a:extLst>
          </p:cNvPr>
          <p:cNvSpPr/>
          <p:nvPr/>
        </p:nvSpPr>
        <p:spPr>
          <a:xfrm>
            <a:off x="729343" y="5780314"/>
            <a:ext cx="3624943" cy="52251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609135"/>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B6ED-382A-89E6-1ACF-8F909AE66F5A}"/>
              </a:ext>
            </a:extLst>
          </p:cNvPr>
          <p:cNvSpPr>
            <a:spLocks noGrp="1"/>
          </p:cNvSpPr>
          <p:nvPr>
            <p:ph type="title"/>
          </p:nvPr>
        </p:nvSpPr>
        <p:spPr/>
        <p:txBody>
          <a:bodyPr/>
          <a:lstStyle/>
          <a:p>
            <a:r>
              <a:rPr lang="en-US" dirty="0"/>
              <a:t>Confounding Factors</a:t>
            </a:r>
          </a:p>
        </p:txBody>
      </p:sp>
      <p:sp>
        <p:nvSpPr>
          <p:cNvPr id="3" name="Content Placeholder 2">
            <a:extLst>
              <a:ext uri="{FF2B5EF4-FFF2-40B4-BE49-F238E27FC236}">
                <a16:creationId xmlns:a16="http://schemas.microsoft.com/office/drawing/2014/main" id="{8E64AA97-4A8B-14F8-497E-18151F64587D}"/>
              </a:ext>
            </a:extLst>
          </p:cNvPr>
          <p:cNvSpPr>
            <a:spLocks noGrp="1"/>
          </p:cNvSpPr>
          <p:nvPr>
            <p:ph idx="1"/>
          </p:nvPr>
        </p:nvSpPr>
        <p:spPr/>
        <p:txBody>
          <a:bodyPr/>
          <a:lstStyle/>
          <a:p>
            <a:r>
              <a:rPr lang="en-US" dirty="0"/>
              <a:t>If two things are both correlated to a third thing, they will be correlated to each other, regardless of any causal link.</a:t>
            </a:r>
          </a:p>
          <a:p>
            <a:r>
              <a:rPr lang="en-US" dirty="0"/>
              <a:t>Examples:</a:t>
            </a:r>
          </a:p>
          <a:p>
            <a:pPr lvl="1"/>
            <a:r>
              <a:rPr lang="en-US" dirty="0"/>
              <a:t>Heart disease has a significant correlation to </a:t>
            </a:r>
            <a:r>
              <a:rPr lang="en-US"/>
              <a:t>coffee drinking.</a:t>
            </a:r>
            <a:endParaRPr lang="en-US" dirty="0"/>
          </a:p>
          <a:p>
            <a:pPr lvl="2"/>
            <a:r>
              <a:rPr lang="en-US" dirty="0"/>
              <a:t>Confounding factor: both are independently correlated to smoking.</a:t>
            </a:r>
          </a:p>
          <a:p>
            <a:pPr lvl="1"/>
            <a:r>
              <a:rPr lang="en-US" dirty="0"/>
              <a:t>Some studies have shown wine drinkers have a longer life expectancy than beer drinkers</a:t>
            </a:r>
          </a:p>
          <a:p>
            <a:pPr lvl="2"/>
            <a:r>
              <a:rPr lang="en-US" dirty="0"/>
              <a:t>Confounding factor: both a tendency to drink wine and access to better healthcare correlate strongly with wealth.</a:t>
            </a:r>
          </a:p>
          <a:p>
            <a:r>
              <a:rPr lang="en-US" dirty="0"/>
              <a:t>Simple confounding factors can be corrected for </a:t>
            </a:r>
          </a:p>
          <a:p>
            <a:pPr lvl="1"/>
            <a:r>
              <a:rPr lang="en-US" dirty="0"/>
              <a:t>For example, I could restrict my coffee study to people who don’t smoke.</a:t>
            </a:r>
          </a:p>
          <a:p>
            <a:r>
              <a:rPr lang="en-US" dirty="0"/>
              <a:t>Individual observations may have multiple confounding factors, some of them very subtle.  </a:t>
            </a:r>
          </a:p>
        </p:txBody>
      </p:sp>
      <p:sp>
        <p:nvSpPr>
          <p:cNvPr id="4" name="Date Placeholder 3">
            <a:extLst>
              <a:ext uri="{FF2B5EF4-FFF2-40B4-BE49-F238E27FC236}">
                <a16:creationId xmlns:a16="http://schemas.microsoft.com/office/drawing/2014/main" id="{DAF6F399-1197-587A-B152-E8AB3C67AD1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7BA75D4-B9D9-C899-EA03-3B305785A268}"/>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E632D3B-2DD5-E9BD-C217-3A864F98A4C1}"/>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spTree>
    <p:extLst>
      <p:ext uri="{BB962C8B-B14F-4D97-AF65-F5344CB8AC3E}">
        <p14:creationId xmlns:p14="http://schemas.microsoft.com/office/powerpoint/2010/main" val="3036278909"/>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C29C-102F-52DD-E2A3-7146432C8E69}"/>
              </a:ext>
            </a:extLst>
          </p:cNvPr>
          <p:cNvSpPr>
            <a:spLocks noGrp="1"/>
          </p:cNvSpPr>
          <p:nvPr>
            <p:ph type="title"/>
          </p:nvPr>
        </p:nvSpPr>
        <p:spPr/>
        <p:txBody>
          <a:bodyPr/>
          <a:lstStyle/>
          <a:p>
            <a:r>
              <a:rPr lang="en-US" dirty="0"/>
              <a:t>Don’t Believe Everything You Hear!</a:t>
            </a:r>
          </a:p>
        </p:txBody>
      </p:sp>
      <p:sp>
        <p:nvSpPr>
          <p:cNvPr id="3" name="Content Placeholder 2">
            <a:extLst>
              <a:ext uri="{FF2B5EF4-FFF2-40B4-BE49-F238E27FC236}">
                <a16:creationId xmlns:a16="http://schemas.microsoft.com/office/drawing/2014/main" id="{26CEAC9F-B7D1-1741-E0C4-5DE74BFF0F6A}"/>
              </a:ext>
            </a:extLst>
          </p:cNvPr>
          <p:cNvSpPr>
            <a:spLocks noGrp="1"/>
          </p:cNvSpPr>
          <p:nvPr>
            <p:ph idx="1"/>
          </p:nvPr>
        </p:nvSpPr>
        <p:spPr/>
        <p:txBody>
          <a:bodyPr>
            <a:normAutofit fontScale="92500"/>
          </a:bodyPr>
          <a:lstStyle/>
          <a:p>
            <a:r>
              <a:rPr lang="en-US" dirty="0"/>
              <a:t>As we’ll see, a lot of the problems with medical misinformation are due to bad reporting, both by the media and public figures.</a:t>
            </a:r>
          </a:p>
          <a:p>
            <a:r>
              <a:rPr lang="en-US" dirty="0"/>
              <a:t>For medicine or anything else, always try drill down to the original source</a:t>
            </a:r>
          </a:p>
          <a:p>
            <a:pPr lvl="1"/>
            <a:r>
              <a:rPr lang="en-US" dirty="0"/>
              <a:t>It often bears little relation to what’s reported!</a:t>
            </a:r>
          </a:p>
          <a:p>
            <a:r>
              <a:rPr lang="en-US" dirty="0"/>
              <a:t>This includes the things </a:t>
            </a:r>
            <a:r>
              <a:rPr lang="en-US"/>
              <a:t>I say!</a:t>
            </a:r>
            <a:endParaRPr lang="en-US" dirty="0"/>
          </a:p>
          <a:p>
            <a:pPr lvl="1"/>
            <a:r>
              <a:rPr lang="en-US" dirty="0"/>
              <a:t>I try to provide links to the original source for anything significant</a:t>
            </a:r>
          </a:p>
          <a:p>
            <a:pPr lvl="1"/>
            <a:r>
              <a:rPr lang="en-US" dirty="0"/>
              <a:t>Your Davis credentials will give you access to most journals</a:t>
            </a:r>
          </a:p>
          <a:p>
            <a:pPr lvl="1"/>
            <a:r>
              <a:rPr lang="en-US" dirty="0"/>
              <a:t>Some of the newspaper articles are behind paywalls, but you can usually get a couple of free articles, and they’re summarized elsewhere.</a:t>
            </a:r>
          </a:p>
          <a:p>
            <a:r>
              <a:rPr lang="en-US" dirty="0"/>
              <a:t>Pro tip: ChatGPT is </a:t>
            </a:r>
            <a:r>
              <a:rPr lang="en-US" i="1" dirty="0"/>
              <a:t>really good </a:t>
            </a:r>
            <a:r>
              <a:rPr lang="en-US" dirty="0"/>
              <a:t>at explaining technical jargon – including medical jargon – into plain English.</a:t>
            </a:r>
          </a:p>
          <a:p>
            <a:pPr lvl="1"/>
            <a:r>
              <a:rPr lang="en-US" dirty="0"/>
              <a:t>Just cut and paste the abstract into ChatGPT and ask what it means.</a:t>
            </a:r>
          </a:p>
        </p:txBody>
      </p:sp>
      <p:sp>
        <p:nvSpPr>
          <p:cNvPr id="4" name="Date Placeholder 3">
            <a:extLst>
              <a:ext uri="{FF2B5EF4-FFF2-40B4-BE49-F238E27FC236}">
                <a16:creationId xmlns:a16="http://schemas.microsoft.com/office/drawing/2014/main" id="{9AD47F3D-B01B-FC40-9BFF-85E733B79F3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EE33F7D-1CEC-C8C8-9167-A47C570D4A6F}"/>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372D582F-C50C-C36A-AF17-CC643056ABE1}"/>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69272740"/>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6F279-A9B7-0764-88EF-83DFC6B4DFBF}"/>
              </a:ext>
            </a:extLst>
          </p:cNvPr>
          <p:cNvSpPr>
            <a:spLocks noGrp="1"/>
          </p:cNvSpPr>
          <p:nvPr>
            <p:ph type="title"/>
          </p:nvPr>
        </p:nvSpPr>
        <p:spPr/>
        <p:txBody>
          <a:bodyPr/>
          <a:lstStyle/>
          <a:p>
            <a:r>
              <a:rPr lang="en-US" dirty="0"/>
              <a:t>Anomalous Correlation</a:t>
            </a:r>
          </a:p>
        </p:txBody>
      </p:sp>
      <p:sp>
        <p:nvSpPr>
          <p:cNvPr id="3" name="Content Placeholder 2">
            <a:extLst>
              <a:ext uri="{FF2B5EF4-FFF2-40B4-BE49-F238E27FC236}">
                <a16:creationId xmlns:a16="http://schemas.microsoft.com/office/drawing/2014/main" id="{DAD61207-02F3-EE18-DA74-496F77C857BF}"/>
              </a:ext>
            </a:extLst>
          </p:cNvPr>
          <p:cNvSpPr>
            <a:spLocks noGrp="1"/>
          </p:cNvSpPr>
          <p:nvPr>
            <p:ph idx="1"/>
          </p:nvPr>
        </p:nvSpPr>
        <p:spPr/>
        <p:txBody>
          <a:bodyPr>
            <a:normAutofit/>
          </a:bodyPr>
          <a:lstStyle/>
          <a:p>
            <a:r>
              <a:rPr lang="en-US" sz="1800" dirty="0"/>
              <a:t>If I look for enough correlations, I’m going to find some just through statistical fluctuation</a:t>
            </a:r>
          </a:p>
          <a:p>
            <a:pPr lvl="1"/>
            <a:r>
              <a:rPr lang="en-US" sz="1600" dirty="0"/>
              <a:t>This is just another type of p-hacking</a:t>
            </a:r>
          </a:p>
          <a:p>
            <a:r>
              <a:rPr lang="en-US" sz="1800" dirty="0"/>
              <a:t>This </a:t>
            </a:r>
            <a:r>
              <a:rPr lang="en-US" sz="1800" dirty="0">
                <a:hlinkClick r:id="rId2"/>
              </a:rPr>
              <a:t>fun site</a:t>
            </a:r>
            <a:r>
              <a:rPr lang="en-US" sz="1800" dirty="0"/>
              <a:t> combs through thousands of databases looking for clearly nonsense correlations*</a:t>
            </a:r>
          </a:p>
        </p:txBody>
      </p:sp>
      <p:sp>
        <p:nvSpPr>
          <p:cNvPr id="4" name="Date Placeholder 3">
            <a:extLst>
              <a:ext uri="{FF2B5EF4-FFF2-40B4-BE49-F238E27FC236}">
                <a16:creationId xmlns:a16="http://schemas.microsoft.com/office/drawing/2014/main" id="{354D67F7-00C2-9365-0579-648C6E26964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5F8D658-5A12-F9F5-FC58-93AAC784DE05}"/>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2114ED42-6DB9-1502-EFC0-33190FB49C6D}"/>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pic>
        <p:nvPicPr>
          <p:cNvPr id="7" name="Picture 6">
            <a:extLst>
              <a:ext uri="{FF2B5EF4-FFF2-40B4-BE49-F238E27FC236}">
                <a16:creationId xmlns:a16="http://schemas.microsoft.com/office/drawing/2014/main" id="{D9CD69E7-7C68-E62B-C9E1-CE03EF9A5AC9}"/>
              </a:ext>
            </a:extLst>
          </p:cNvPr>
          <p:cNvPicPr>
            <a:picLocks noChangeAspect="1"/>
          </p:cNvPicPr>
          <p:nvPr/>
        </p:nvPicPr>
        <p:blipFill>
          <a:blip r:embed="rId3"/>
          <a:stretch>
            <a:fillRect/>
          </a:stretch>
        </p:blipFill>
        <p:spPr>
          <a:xfrm>
            <a:off x="550569" y="2718419"/>
            <a:ext cx="3761856" cy="1902337"/>
          </a:xfrm>
          <a:prstGeom prst="rect">
            <a:avLst/>
          </a:prstGeom>
        </p:spPr>
      </p:pic>
      <p:pic>
        <p:nvPicPr>
          <p:cNvPr id="8" name="Picture 7">
            <a:extLst>
              <a:ext uri="{FF2B5EF4-FFF2-40B4-BE49-F238E27FC236}">
                <a16:creationId xmlns:a16="http://schemas.microsoft.com/office/drawing/2014/main" id="{A2D58868-2BB5-C544-440E-BC546F9075B3}"/>
              </a:ext>
            </a:extLst>
          </p:cNvPr>
          <p:cNvPicPr>
            <a:picLocks noChangeAspect="1"/>
          </p:cNvPicPr>
          <p:nvPr/>
        </p:nvPicPr>
        <p:blipFill>
          <a:blip r:embed="rId4"/>
          <a:stretch>
            <a:fillRect/>
          </a:stretch>
        </p:blipFill>
        <p:spPr>
          <a:xfrm>
            <a:off x="4548769" y="2830285"/>
            <a:ext cx="3886200" cy="1817333"/>
          </a:xfrm>
          <a:prstGeom prst="rect">
            <a:avLst/>
          </a:prstGeom>
        </p:spPr>
      </p:pic>
      <p:pic>
        <p:nvPicPr>
          <p:cNvPr id="9" name="Picture 8">
            <a:extLst>
              <a:ext uri="{FF2B5EF4-FFF2-40B4-BE49-F238E27FC236}">
                <a16:creationId xmlns:a16="http://schemas.microsoft.com/office/drawing/2014/main" id="{B9A77E5F-A59D-C9A6-67EC-5757E52FF340}"/>
              </a:ext>
            </a:extLst>
          </p:cNvPr>
          <p:cNvPicPr>
            <a:picLocks noChangeAspect="1"/>
          </p:cNvPicPr>
          <p:nvPr/>
        </p:nvPicPr>
        <p:blipFill>
          <a:blip r:embed="rId5"/>
          <a:stretch>
            <a:fillRect/>
          </a:stretch>
        </p:blipFill>
        <p:spPr>
          <a:xfrm>
            <a:off x="550569" y="4781692"/>
            <a:ext cx="3614057" cy="1641698"/>
          </a:xfrm>
          <a:prstGeom prst="rect">
            <a:avLst/>
          </a:prstGeom>
        </p:spPr>
      </p:pic>
      <p:pic>
        <p:nvPicPr>
          <p:cNvPr id="10" name="Picture 9">
            <a:extLst>
              <a:ext uri="{FF2B5EF4-FFF2-40B4-BE49-F238E27FC236}">
                <a16:creationId xmlns:a16="http://schemas.microsoft.com/office/drawing/2014/main" id="{335992CC-6766-2CDF-11B9-DC760F3DB664}"/>
              </a:ext>
            </a:extLst>
          </p:cNvPr>
          <p:cNvPicPr>
            <a:picLocks noChangeAspect="1"/>
          </p:cNvPicPr>
          <p:nvPr/>
        </p:nvPicPr>
        <p:blipFill>
          <a:blip r:embed="rId6"/>
          <a:stretch>
            <a:fillRect/>
          </a:stretch>
        </p:blipFill>
        <p:spPr>
          <a:xfrm>
            <a:off x="4548769" y="4681516"/>
            <a:ext cx="3870713" cy="1842050"/>
          </a:xfrm>
          <a:prstGeom prst="rect">
            <a:avLst/>
          </a:prstGeom>
        </p:spPr>
      </p:pic>
      <p:sp>
        <p:nvSpPr>
          <p:cNvPr id="11" name="TextBox 10">
            <a:extLst>
              <a:ext uri="{FF2B5EF4-FFF2-40B4-BE49-F238E27FC236}">
                <a16:creationId xmlns:a16="http://schemas.microsoft.com/office/drawing/2014/main" id="{81882E8C-AEE7-590D-6F0B-74A00AD35DBE}"/>
              </a:ext>
            </a:extLst>
          </p:cNvPr>
          <p:cNvSpPr txBox="1"/>
          <p:nvPr/>
        </p:nvSpPr>
        <p:spPr>
          <a:xfrm>
            <a:off x="5453743" y="6581001"/>
            <a:ext cx="3690257" cy="276999"/>
          </a:xfrm>
          <a:prstGeom prst="rect">
            <a:avLst/>
          </a:prstGeom>
          <a:noFill/>
        </p:spPr>
        <p:txBody>
          <a:bodyPr wrap="square" rtlCol="0">
            <a:spAutoFit/>
          </a:bodyPr>
          <a:lstStyle/>
          <a:p>
            <a:pPr algn="r"/>
            <a:r>
              <a:rPr lang="en-US" sz="1200" dirty="0">
                <a:latin typeface="+mn-lt"/>
              </a:rPr>
              <a:t>*credit Matthew Domeier at </a:t>
            </a:r>
            <a:r>
              <a:rPr lang="en-US" sz="1200" dirty="0" err="1">
                <a:latin typeface="+mn-lt"/>
              </a:rPr>
              <a:t>Fermlab</a:t>
            </a:r>
            <a:r>
              <a:rPr lang="en-US" sz="1200" dirty="0">
                <a:latin typeface="+mn-lt"/>
              </a:rPr>
              <a:t> for finding this.</a:t>
            </a:r>
          </a:p>
        </p:txBody>
      </p:sp>
    </p:spTree>
    <p:extLst>
      <p:ext uri="{BB962C8B-B14F-4D97-AF65-F5344CB8AC3E}">
        <p14:creationId xmlns:p14="http://schemas.microsoft.com/office/powerpoint/2010/main" val="613766631"/>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C274-BB11-90EE-198E-D23D23E5A661}"/>
              </a:ext>
            </a:extLst>
          </p:cNvPr>
          <p:cNvSpPr>
            <a:spLocks noGrp="1"/>
          </p:cNvSpPr>
          <p:nvPr>
            <p:ph type="title"/>
          </p:nvPr>
        </p:nvSpPr>
        <p:spPr/>
        <p:txBody>
          <a:bodyPr/>
          <a:lstStyle/>
          <a:p>
            <a:r>
              <a:rPr lang="en-US" dirty="0"/>
              <a:t>Compromised Cultures</a:t>
            </a:r>
          </a:p>
        </p:txBody>
      </p:sp>
      <p:sp>
        <p:nvSpPr>
          <p:cNvPr id="3" name="Content Placeholder 2">
            <a:extLst>
              <a:ext uri="{FF2B5EF4-FFF2-40B4-BE49-F238E27FC236}">
                <a16:creationId xmlns:a16="http://schemas.microsoft.com/office/drawing/2014/main" id="{FB557385-3CCA-17E4-F305-E8150F3F9C09}"/>
              </a:ext>
            </a:extLst>
          </p:cNvPr>
          <p:cNvSpPr>
            <a:spLocks noGrp="1"/>
          </p:cNvSpPr>
          <p:nvPr>
            <p:ph idx="1"/>
          </p:nvPr>
        </p:nvSpPr>
        <p:spPr/>
        <p:txBody>
          <a:bodyPr/>
          <a:lstStyle/>
          <a:p>
            <a:r>
              <a:rPr lang="en-US" dirty="0"/>
              <a:t>In laboratory studies of many therapies, </a:t>
            </a:r>
            <a:br>
              <a:rPr lang="en-US" dirty="0"/>
            </a:br>
            <a:r>
              <a:rPr lang="en-US" dirty="0"/>
              <a:t>researchers rely on genetically identical</a:t>
            </a:r>
            <a:br>
              <a:rPr lang="en-US" dirty="0"/>
            </a:br>
            <a:r>
              <a:rPr lang="en-US" dirty="0"/>
              <a:t>cells.</a:t>
            </a:r>
          </a:p>
          <a:p>
            <a:pPr lvl="1"/>
            <a:r>
              <a:rPr lang="en-US" dirty="0"/>
              <a:t>For example, “HeLa” cervical cancer cell line was</a:t>
            </a:r>
            <a:br>
              <a:rPr lang="en-US" dirty="0"/>
            </a:br>
            <a:r>
              <a:rPr lang="en-US" dirty="0"/>
              <a:t>originally cultured from Henrietta Lacks*, who died</a:t>
            </a:r>
            <a:br>
              <a:rPr lang="en-US" dirty="0"/>
            </a:br>
            <a:r>
              <a:rPr lang="en-US" dirty="0"/>
              <a:t>in 1951.  It’s still around and widely used.</a:t>
            </a:r>
          </a:p>
          <a:p>
            <a:r>
              <a:rPr lang="en-US" dirty="0"/>
              <a:t>Unfortunately, many of the companies supplying these cells don’t have the highest standards and upon inspection, many cultures are not what they think</a:t>
            </a:r>
          </a:p>
          <a:p>
            <a:pPr lvl="1"/>
            <a:r>
              <a:rPr lang="en-US" dirty="0"/>
              <a:t>In fact, many turn out to be HeLa!</a:t>
            </a:r>
          </a:p>
          <a:p>
            <a:r>
              <a:rPr lang="en-US" dirty="0"/>
              <a:t>A </a:t>
            </a:r>
            <a:r>
              <a:rPr lang="en-US" dirty="0">
                <a:hlinkClick r:id="rId2"/>
              </a:rPr>
              <a:t>paper published in 2008</a:t>
            </a:r>
            <a:r>
              <a:rPr lang="en-US" dirty="0"/>
              <a:t> concluded that between </a:t>
            </a:r>
            <a:r>
              <a:rPr lang="en-US" i="1" dirty="0"/>
              <a:t>18% and 36%</a:t>
            </a:r>
            <a:r>
              <a:rPr lang="en-US" dirty="0"/>
              <a:t> of published cancer studies were based on contaminated or completely misidentified cell lines!</a:t>
            </a:r>
          </a:p>
        </p:txBody>
      </p:sp>
      <p:sp>
        <p:nvSpPr>
          <p:cNvPr id="4" name="Date Placeholder 3">
            <a:extLst>
              <a:ext uri="{FF2B5EF4-FFF2-40B4-BE49-F238E27FC236}">
                <a16:creationId xmlns:a16="http://schemas.microsoft.com/office/drawing/2014/main" id="{BB728B8A-C90E-CD44-3357-D726EB00B4C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5DD5D2F-ED57-5618-B92D-5C0934FA910F}"/>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255FCE1C-4ACC-BEFA-48A6-B097F07013F4}"/>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4098" name="Picture 2" descr="Hardcover The Immortal Life of Henrietta Lacks Book">
            <a:extLst>
              <a:ext uri="{FF2B5EF4-FFF2-40B4-BE49-F238E27FC236}">
                <a16:creationId xmlns:a16="http://schemas.microsoft.com/office/drawing/2014/main" id="{11C41A9F-395A-DC3C-9595-72CEE5018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609" y="429838"/>
            <a:ext cx="2053386" cy="29575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BA99DC-1CD1-BDAB-012A-CFFA6745BF80}"/>
              </a:ext>
            </a:extLst>
          </p:cNvPr>
          <p:cNvSpPr txBox="1"/>
          <p:nvPr/>
        </p:nvSpPr>
        <p:spPr>
          <a:xfrm>
            <a:off x="4572000" y="6469853"/>
            <a:ext cx="4603738" cy="307777"/>
          </a:xfrm>
          <a:prstGeom prst="rect">
            <a:avLst/>
          </a:prstGeom>
          <a:noFill/>
        </p:spPr>
        <p:txBody>
          <a:bodyPr wrap="square" rtlCol="0">
            <a:spAutoFit/>
          </a:bodyPr>
          <a:lstStyle/>
          <a:p>
            <a:pPr algn="r"/>
            <a:r>
              <a:rPr lang="en-US" sz="1400" dirty="0">
                <a:latin typeface="+mn-lt"/>
              </a:rPr>
              <a:t>*without the knowledge or approval of her or her family</a:t>
            </a:r>
          </a:p>
        </p:txBody>
      </p:sp>
    </p:spTree>
    <p:extLst>
      <p:ext uri="{BB962C8B-B14F-4D97-AF65-F5344CB8AC3E}">
        <p14:creationId xmlns:p14="http://schemas.microsoft.com/office/powerpoint/2010/main" val="2349565073"/>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B5D2-87FF-2397-1D8F-BA7D32B598AA}"/>
              </a:ext>
            </a:extLst>
          </p:cNvPr>
          <p:cNvSpPr>
            <a:spLocks noGrp="1"/>
          </p:cNvSpPr>
          <p:nvPr>
            <p:ph type="title"/>
          </p:nvPr>
        </p:nvSpPr>
        <p:spPr/>
        <p:txBody>
          <a:bodyPr/>
          <a:lstStyle/>
          <a:p>
            <a:r>
              <a:rPr lang="en-US" dirty="0"/>
              <a:t>Where is Medicine Today?</a:t>
            </a:r>
          </a:p>
        </p:txBody>
      </p:sp>
      <p:sp>
        <p:nvSpPr>
          <p:cNvPr id="3" name="Content Placeholder 2">
            <a:extLst>
              <a:ext uri="{FF2B5EF4-FFF2-40B4-BE49-F238E27FC236}">
                <a16:creationId xmlns:a16="http://schemas.microsoft.com/office/drawing/2014/main" id="{C3EAD863-9319-45DC-A272-AD1D9D0B4BEF}"/>
              </a:ext>
            </a:extLst>
          </p:cNvPr>
          <p:cNvSpPr>
            <a:spLocks noGrp="1"/>
          </p:cNvSpPr>
          <p:nvPr>
            <p:ph idx="1"/>
          </p:nvPr>
        </p:nvSpPr>
        <p:spPr/>
        <p:txBody>
          <a:bodyPr/>
          <a:lstStyle/>
          <a:p>
            <a:r>
              <a:rPr lang="en-US" dirty="0"/>
              <a:t>For everything I’ve talked about, the situation has improved in recent years, but problems still persist.</a:t>
            </a:r>
          </a:p>
          <a:p>
            <a:r>
              <a:rPr lang="en-US" dirty="0"/>
              <a:t>Never believe a single published result, or even numerous results if the significance does not improve.</a:t>
            </a:r>
          </a:p>
          <a:p>
            <a:pPr lvl="1"/>
            <a:r>
              <a:rPr lang="en-US" dirty="0"/>
              <a:t>Always remember Bob Park’s third warning sign.</a:t>
            </a:r>
          </a:p>
          <a:p>
            <a:r>
              <a:rPr lang="en-US" dirty="0"/>
              <a:t>Remember that most doctors are not researchers!</a:t>
            </a:r>
          </a:p>
          <a:p>
            <a:pPr lvl="1"/>
            <a:r>
              <a:rPr lang="en-US" dirty="0"/>
              <a:t>Their experience with their own patients is not a substitute for scientific studies.</a:t>
            </a:r>
          </a:p>
          <a:p>
            <a:pPr lvl="1"/>
            <a:r>
              <a:rPr lang="en-US" dirty="0"/>
              <a:t>They are just as capable of believing crazy things as non-medical people.</a:t>
            </a:r>
          </a:p>
          <a:p>
            <a:pPr lvl="1"/>
            <a:endParaRPr lang="en-US" dirty="0"/>
          </a:p>
          <a:p>
            <a:r>
              <a:rPr lang="en-US" dirty="0"/>
              <a:t>Still, there are much worse things…</a:t>
            </a:r>
          </a:p>
        </p:txBody>
      </p:sp>
      <p:sp>
        <p:nvSpPr>
          <p:cNvPr id="4" name="Date Placeholder 3">
            <a:extLst>
              <a:ext uri="{FF2B5EF4-FFF2-40B4-BE49-F238E27FC236}">
                <a16:creationId xmlns:a16="http://schemas.microsoft.com/office/drawing/2014/main" id="{927182CF-F4FD-E0AD-D46C-745D9F1973B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82CD06B-C67D-FAB3-2279-362E033B574A}"/>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C6F7DFE0-A429-0226-E256-9C198D8AF244}"/>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spTree>
    <p:extLst>
      <p:ext uri="{BB962C8B-B14F-4D97-AF65-F5344CB8AC3E}">
        <p14:creationId xmlns:p14="http://schemas.microsoft.com/office/powerpoint/2010/main" val="3264723259"/>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4A1C7-499C-5E25-D566-6B4877B834C0}"/>
              </a:ext>
            </a:extLst>
          </p:cNvPr>
          <p:cNvSpPr>
            <a:spLocks noGrp="1"/>
          </p:cNvSpPr>
          <p:nvPr>
            <p:ph type="title"/>
          </p:nvPr>
        </p:nvSpPr>
        <p:spPr/>
        <p:txBody>
          <a:bodyPr/>
          <a:lstStyle/>
          <a:p>
            <a:r>
              <a:rPr lang="en-US" dirty="0"/>
              <a:t>“Alternative Medicine”</a:t>
            </a:r>
          </a:p>
        </p:txBody>
      </p:sp>
      <p:sp>
        <p:nvSpPr>
          <p:cNvPr id="3" name="Content Placeholder 2">
            <a:extLst>
              <a:ext uri="{FF2B5EF4-FFF2-40B4-BE49-F238E27FC236}">
                <a16:creationId xmlns:a16="http://schemas.microsoft.com/office/drawing/2014/main" id="{5E07E8E3-C37D-9F7C-4F8D-18AAE0491327}"/>
              </a:ext>
            </a:extLst>
          </p:cNvPr>
          <p:cNvSpPr>
            <a:spLocks noGrp="1"/>
          </p:cNvSpPr>
          <p:nvPr>
            <p:ph idx="1"/>
          </p:nvPr>
        </p:nvSpPr>
        <p:spPr/>
        <p:txBody>
          <a:bodyPr/>
          <a:lstStyle/>
          <a:p>
            <a:r>
              <a:rPr lang="en-US" dirty="0"/>
              <a:t>Axiomatic (to me) statement: </a:t>
            </a:r>
          </a:p>
          <a:p>
            <a:pPr lvl="1"/>
            <a:r>
              <a:rPr lang="en-US" b="1" dirty="0"/>
              <a:t>If something genuinely produces an effect (good or bad), it can be scientifically proven to produce that effect to a high degree of confidence.</a:t>
            </a:r>
          </a:p>
          <a:p>
            <a:r>
              <a:rPr lang="en-US" dirty="0"/>
              <a:t>Something that has been proven to have a beneficial effect on health is referred is referred to as “medicine”, </a:t>
            </a:r>
            <a:r>
              <a:rPr lang="en-US" i="1" dirty="0"/>
              <a:t>whatever its origin or nature</a:t>
            </a:r>
            <a:r>
              <a:rPr lang="en-US" dirty="0"/>
              <a:t>.</a:t>
            </a:r>
          </a:p>
          <a:p>
            <a:r>
              <a:rPr lang="en-US" dirty="0"/>
              <a:t>The ”alternative” is somethings that either:</a:t>
            </a:r>
          </a:p>
          <a:p>
            <a:pPr lvl="1"/>
            <a:r>
              <a:rPr lang="en-US" dirty="0"/>
              <a:t>Has not been proven to have a beneficial effect.</a:t>
            </a:r>
          </a:p>
          <a:p>
            <a:pPr lvl="1"/>
            <a:r>
              <a:rPr lang="en-US" dirty="0"/>
              <a:t>Has been proven NOT to have the claimed beneficial effect.</a:t>
            </a:r>
          </a:p>
          <a:p>
            <a:r>
              <a:rPr lang="en-US" dirty="0"/>
              <a:t>”Alternative Medicine” isn’t really a thing, but I’ll stipulate the use of the term for some things that are difficult to test.</a:t>
            </a:r>
          </a:p>
        </p:txBody>
      </p:sp>
      <p:sp>
        <p:nvSpPr>
          <p:cNvPr id="4" name="Date Placeholder 3">
            <a:extLst>
              <a:ext uri="{FF2B5EF4-FFF2-40B4-BE49-F238E27FC236}">
                <a16:creationId xmlns:a16="http://schemas.microsoft.com/office/drawing/2014/main" id="{29FB7C17-998E-FF34-AED1-70811D54858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E01BD2D-BC56-49E9-C9CC-8076B6D544BA}"/>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BF5668F-C944-D7FD-8F37-010727B0284C}"/>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spTree>
    <p:extLst>
      <p:ext uri="{BB962C8B-B14F-4D97-AF65-F5344CB8AC3E}">
        <p14:creationId xmlns:p14="http://schemas.microsoft.com/office/powerpoint/2010/main" val="2915754670"/>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2226-AFDE-953A-3A07-77741DD8C619}"/>
              </a:ext>
            </a:extLst>
          </p:cNvPr>
          <p:cNvSpPr>
            <a:spLocks noGrp="1"/>
          </p:cNvSpPr>
          <p:nvPr>
            <p:ph type="title"/>
          </p:nvPr>
        </p:nvSpPr>
        <p:spPr/>
        <p:txBody>
          <a:bodyPr/>
          <a:lstStyle/>
          <a:p>
            <a:r>
              <a:rPr lang="en-US" dirty="0"/>
              <a:t>A Couple of Comments</a:t>
            </a:r>
          </a:p>
        </p:txBody>
      </p:sp>
      <p:sp>
        <p:nvSpPr>
          <p:cNvPr id="3" name="Content Placeholder 2">
            <a:extLst>
              <a:ext uri="{FF2B5EF4-FFF2-40B4-BE49-F238E27FC236}">
                <a16:creationId xmlns:a16="http://schemas.microsoft.com/office/drawing/2014/main" id="{75BCC05B-6290-078F-6868-045D085E7CB8}"/>
              </a:ext>
            </a:extLst>
          </p:cNvPr>
          <p:cNvSpPr>
            <a:spLocks noGrp="1"/>
          </p:cNvSpPr>
          <p:nvPr>
            <p:ph idx="1"/>
          </p:nvPr>
        </p:nvSpPr>
        <p:spPr/>
        <p:txBody>
          <a:bodyPr>
            <a:normAutofit fontScale="85000" lnSpcReduction="20000"/>
          </a:bodyPr>
          <a:lstStyle/>
          <a:p>
            <a:r>
              <a:rPr lang="en-US" i="1" dirty="0"/>
              <a:t>Everything</a:t>
            </a:r>
            <a:r>
              <a:rPr lang="en-US" dirty="0"/>
              <a:t> is made of chemicals!</a:t>
            </a:r>
          </a:p>
          <a:p>
            <a:pPr lvl="1"/>
            <a:r>
              <a:rPr lang="en-US" dirty="0"/>
              <a:t>The only way to not consume chemicals</a:t>
            </a:r>
            <a:br>
              <a:rPr lang="en-US" dirty="0"/>
            </a:br>
            <a:r>
              <a:rPr lang="en-US" dirty="0"/>
              <a:t>is to stop eating, drinking, and breathing</a:t>
            </a:r>
          </a:p>
          <a:p>
            <a:r>
              <a:rPr lang="en-US" dirty="0"/>
              <a:t>“Natural” does not mean “safe”. Here</a:t>
            </a:r>
            <a:br>
              <a:rPr lang="en-US" dirty="0"/>
            </a:br>
            <a:r>
              <a:rPr lang="en-US" dirty="0"/>
              <a:t>are just a few examples of unsafe </a:t>
            </a:r>
            <a:br>
              <a:rPr lang="en-US" dirty="0"/>
            </a:br>
            <a:r>
              <a:rPr lang="en-US" dirty="0"/>
              <a:t>natural things:</a:t>
            </a:r>
          </a:p>
          <a:p>
            <a:pPr lvl="1"/>
            <a:r>
              <a:rPr lang="en-US" dirty="0"/>
              <a:t>Lead</a:t>
            </a:r>
          </a:p>
          <a:p>
            <a:pPr lvl="1"/>
            <a:r>
              <a:rPr lang="en-US" dirty="0"/>
              <a:t>Mercury</a:t>
            </a:r>
          </a:p>
          <a:p>
            <a:pPr lvl="1"/>
            <a:r>
              <a:rPr lang="en-US" dirty="0"/>
              <a:t>Asbestos</a:t>
            </a:r>
          </a:p>
          <a:p>
            <a:pPr lvl="1"/>
            <a:r>
              <a:rPr lang="en-US" dirty="0"/>
              <a:t>Radon</a:t>
            </a:r>
          </a:p>
          <a:p>
            <a:pPr lvl="1"/>
            <a:r>
              <a:rPr lang="en-US" dirty="0"/>
              <a:t>Nightshade</a:t>
            </a:r>
          </a:p>
          <a:p>
            <a:pPr lvl="1"/>
            <a:r>
              <a:rPr lang="en-US" dirty="0"/>
              <a:t>Hemlock</a:t>
            </a:r>
          </a:p>
          <a:p>
            <a:pPr lvl="1"/>
            <a:r>
              <a:rPr lang="en-US" dirty="0"/>
              <a:t>Arsenic</a:t>
            </a:r>
          </a:p>
          <a:p>
            <a:pPr lvl="1"/>
            <a:r>
              <a:rPr lang="en-US" dirty="0"/>
              <a:t>Numerous mushrooms</a:t>
            </a:r>
          </a:p>
          <a:p>
            <a:pPr lvl="1"/>
            <a:r>
              <a:rPr lang="en-US" dirty="0"/>
              <a:t>That plant that killed the “Into the Wild” guy</a:t>
            </a:r>
          </a:p>
          <a:p>
            <a:pPr lvl="1"/>
            <a:r>
              <a:rPr lang="en-US" dirty="0" err="1"/>
              <a:t>etc</a:t>
            </a:r>
            <a:r>
              <a:rPr lang="en-US" dirty="0"/>
              <a:t>, </a:t>
            </a:r>
            <a:r>
              <a:rPr lang="en-US" dirty="0" err="1"/>
              <a:t>etc</a:t>
            </a:r>
            <a:endParaRPr lang="en-US" dirty="0"/>
          </a:p>
          <a:p>
            <a:endParaRPr lang="en-US" dirty="0"/>
          </a:p>
          <a:p>
            <a:r>
              <a:rPr lang="en-US" dirty="0"/>
              <a:t>Many “natural remedies” have adverse side effects.</a:t>
            </a:r>
            <a:br>
              <a:rPr lang="en-US" dirty="0"/>
            </a:br>
            <a:endParaRPr lang="en-US" dirty="0"/>
          </a:p>
          <a:p>
            <a:endParaRPr lang="en-US" i="1" dirty="0"/>
          </a:p>
          <a:p>
            <a:endParaRPr lang="en-US" dirty="0"/>
          </a:p>
        </p:txBody>
      </p:sp>
      <p:sp>
        <p:nvSpPr>
          <p:cNvPr id="4" name="Date Placeholder 3">
            <a:extLst>
              <a:ext uri="{FF2B5EF4-FFF2-40B4-BE49-F238E27FC236}">
                <a16:creationId xmlns:a16="http://schemas.microsoft.com/office/drawing/2014/main" id="{361EF3F4-9994-D367-90CC-3ACF5CF42D1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7E78BBB-6C48-6A6A-AD6A-2C43E45E4BD0}"/>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F61765B4-FCB5-D499-69C6-E6F29F9F4521}"/>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1026" name="Picture 2" descr="Ingredients of an All-Natural Banana | James Kennedy">
            <a:extLst>
              <a:ext uri="{FF2B5EF4-FFF2-40B4-BE49-F238E27FC236}">
                <a16:creationId xmlns:a16="http://schemas.microsoft.com/office/drawing/2014/main" id="{E8BB2102-9E45-25B6-5DEE-61EE3E5CAC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12" t="6874" r="12324" b="11905"/>
          <a:stretch>
            <a:fillRect/>
          </a:stretch>
        </p:blipFill>
        <p:spPr bwMode="auto">
          <a:xfrm>
            <a:off x="5812971" y="471447"/>
            <a:ext cx="3211641" cy="4805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50204"/>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649D4-6AF9-EA83-F1EE-3F5CE8129397}"/>
              </a:ext>
            </a:extLst>
          </p:cNvPr>
          <p:cNvSpPr>
            <a:spLocks noGrp="1"/>
          </p:cNvSpPr>
          <p:nvPr>
            <p:ph type="title"/>
          </p:nvPr>
        </p:nvSpPr>
        <p:spPr/>
        <p:txBody>
          <a:bodyPr>
            <a:normAutofit/>
          </a:bodyPr>
          <a:lstStyle/>
          <a:p>
            <a:r>
              <a:rPr lang="en-US" dirty="0"/>
              <a:t>The Use of “Natural Remedies”</a:t>
            </a:r>
          </a:p>
        </p:txBody>
      </p:sp>
      <p:sp>
        <p:nvSpPr>
          <p:cNvPr id="3" name="Content Placeholder 2">
            <a:extLst>
              <a:ext uri="{FF2B5EF4-FFF2-40B4-BE49-F238E27FC236}">
                <a16:creationId xmlns:a16="http://schemas.microsoft.com/office/drawing/2014/main" id="{B25B2BE1-3C1F-7A2A-25AE-C46E83089B89}"/>
              </a:ext>
            </a:extLst>
          </p:cNvPr>
          <p:cNvSpPr>
            <a:spLocks noGrp="1"/>
          </p:cNvSpPr>
          <p:nvPr>
            <p:ph idx="1"/>
          </p:nvPr>
        </p:nvSpPr>
        <p:spPr/>
        <p:txBody>
          <a:bodyPr>
            <a:normAutofit/>
          </a:bodyPr>
          <a:lstStyle/>
          <a:p>
            <a:r>
              <a:rPr lang="en-US" sz="2000" dirty="0"/>
              <a:t>Many common drugs have their origin in traditional natural remedies.</a:t>
            </a:r>
          </a:p>
          <a:p>
            <a:pPr lvl="1"/>
            <a:r>
              <a:rPr lang="en-US" sz="1800" dirty="0"/>
              <a:t>Aspirin is based on a remedy made from the bark of a willow tree that has been around for over 2000 years.</a:t>
            </a:r>
          </a:p>
          <a:p>
            <a:pPr lvl="1"/>
            <a:r>
              <a:rPr lang="en-US" sz="1800" dirty="0"/>
              <a:t>Quinine was also extracted from tree-bark and became an early anti-malarial drug</a:t>
            </a:r>
          </a:p>
          <a:p>
            <a:pPr lvl="2"/>
            <a:r>
              <a:rPr lang="en-US" dirty="0"/>
              <a:t>And also gave birth to the “gin and tonic”</a:t>
            </a:r>
          </a:p>
          <a:p>
            <a:pPr lvl="1"/>
            <a:r>
              <a:rPr lang="en-US" sz="1800" dirty="0"/>
              <a:t>Modern opioids are based on natural opiates like morphine, which are extracted from poppy plants.</a:t>
            </a:r>
          </a:p>
          <a:p>
            <a:pPr lvl="1"/>
            <a:r>
              <a:rPr lang="en-US" sz="1800" dirty="0"/>
              <a:t>A huge number of drugs are based on naturally occurring alkaloids, including all the ”-</a:t>
            </a:r>
            <a:r>
              <a:rPr lang="en-US" sz="1800" dirty="0" err="1"/>
              <a:t>caine</a:t>
            </a:r>
            <a:r>
              <a:rPr lang="en-US" sz="1800" dirty="0"/>
              <a:t>” anesthetics, antihistamines, anti-cancer drugs, etc.</a:t>
            </a:r>
          </a:p>
          <a:p>
            <a:r>
              <a:rPr lang="en-US" sz="2200" dirty="0"/>
              <a:t>The biggest problem with testing natural remedies is money.</a:t>
            </a:r>
          </a:p>
          <a:p>
            <a:pPr lvl="1"/>
            <a:r>
              <a:rPr lang="en-US" sz="1800" dirty="0"/>
              <a:t>A full clinical trial of a drug costs 10s to 100s of millions of dollars.</a:t>
            </a:r>
          </a:p>
          <a:p>
            <a:pPr lvl="1"/>
            <a:r>
              <a:rPr lang="en-US" sz="1800" dirty="0"/>
              <a:t>Drug companies are not going to pay that kind of money for something they can’t patent!</a:t>
            </a:r>
          </a:p>
          <a:p>
            <a:pPr lvl="1"/>
            <a:r>
              <a:rPr lang="en-US" sz="1800" dirty="0"/>
              <a:t>Have to rely on academic studies, mostly supported by the government.</a:t>
            </a:r>
          </a:p>
          <a:p>
            <a:pPr lvl="2"/>
            <a:r>
              <a:rPr lang="en-US" dirty="0"/>
              <a:t>Even the best academic study is not as good a clinical trial</a:t>
            </a:r>
          </a:p>
        </p:txBody>
      </p:sp>
      <p:sp>
        <p:nvSpPr>
          <p:cNvPr id="4" name="Date Placeholder 3">
            <a:extLst>
              <a:ext uri="{FF2B5EF4-FFF2-40B4-BE49-F238E27FC236}">
                <a16:creationId xmlns:a16="http://schemas.microsoft.com/office/drawing/2014/main" id="{A31D83EF-B01F-5584-E166-71A688561C0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71E8644-2126-0D4E-50D4-FB7FDF7B8D81}"/>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EF30E692-1D4A-239C-71EB-6CBA308E348C}"/>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spTree>
    <p:extLst>
      <p:ext uri="{BB962C8B-B14F-4D97-AF65-F5344CB8AC3E}">
        <p14:creationId xmlns:p14="http://schemas.microsoft.com/office/powerpoint/2010/main" val="3138699768"/>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670F6-1F4D-856C-7586-F4846273DC16}"/>
              </a:ext>
            </a:extLst>
          </p:cNvPr>
          <p:cNvSpPr>
            <a:spLocks noGrp="1"/>
          </p:cNvSpPr>
          <p:nvPr>
            <p:ph type="title"/>
          </p:nvPr>
        </p:nvSpPr>
        <p:spPr/>
        <p:txBody>
          <a:bodyPr/>
          <a:lstStyle/>
          <a:p>
            <a:r>
              <a:rPr lang="en-US" dirty="0"/>
              <a:t>Stages to Approve a Drug</a:t>
            </a:r>
          </a:p>
        </p:txBody>
      </p:sp>
      <p:sp>
        <p:nvSpPr>
          <p:cNvPr id="3" name="Content Placeholder 2">
            <a:extLst>
              <a:ext uri="{FF2B5EF4-FFF2-40B4-BE49-F238E27FC236}">
                <a16:creationId xmlns:a16="http://schemas.microsoft.com/office/drawing/2014/main" id="{69393685-7BCF-BCDC-B020-8C14235424F7}"/>
              </a:ext>
            </a:extLst>
          </p:cNvPr>
          <p:cNvSpPr>
            <a:spLocks noGrp="1"/>
          </p:cNvSpPr>
          <p:nvPr>
            <p:ph idx="1"/>
          </p:nvPr>
        </p:nvSpPr>
        <p:spPr>
          <a:xfrm>
            <a:off x="561459" y="1182021"/>
            <a:ext cx="8229600" cy="5441721"/>
          </a:xfrm>
        </p:spPr>
        <p:txBody>
          <a:bodyPr>
            <a:normAutofit fontScale="70000" lnSpcReduction="20000"/>
          </a:bodyPr>
          <a:lstStyle/>
          <a:p>
            <a:r>
              <a:rPr lang="en-US" dirty="0"/>
              <a:t>Pre-clinical:</a:t>
            </a:r>
          </a:p>
          <a:p>
            <a:pPr lvl="1"/>
            <a:r>
              <a:rPr lang="en-US" dirty="0"/>
              <a:t>Demonstrate efficacy of the drug in in-vitro or animal tests.</a:t>
            </a:r>
          </a:p>
          <a:p>
            <a:pPr lvl="1"/>
            <a:r>
              <a:rPr lang="en-US" dirty="0"/>
              <a:t>Establish a dosage recommendation</a:t>
            </a:r>
          </a:p>
          <a:p>
            <a:r>
              <a:rPr lang="en-US" dirty="0"/>
              <a:t>Phase I (Safety and Dosage):</a:t>
            </a:r>
          </a:p>
          <a:p>
            <a:pPr lvl="1"/>
            <a:r>
              <a:rPr lang="en-US" dirty="0"/>
              <a:t>20-100 volunteers, usually without the condition (except cancer)</a:t>
            </a:r>
          </a:p>
          <a:p>
            <a:pPr lvl="1"/>
            <a:r>
              <a:rPr lang="en-US" dirty="0"/>
              <a:t>Identify safe dosage range and look for side effects</a:t>
            </a:r>
          </a:p>
          <a:p>
            <a:pPr lvl="1"/>
            <a:r>
              <a:rPr lang="en-US" dirty="0"/>
              <a:t>Do not evaluate effectiveness yet!</a:t>
            </a:r>
          </a:p>
          <a:p>
            <a:r>
              <a:rPr lang="en-US" dirty="0"/>
              <a:t>Phase II (Efficacy and Side Effects):</a:t>
            </a:r>
          </a:p>
          <a:p>
            <a:pPr lvl="1"/>
            <a:r>
              <a:rPr lang="en-US" dirty="0"/>
              <a:t>Several hundred patients with the target condition.</a:t>
            </a:r>
          </a:p>
          <a:p>
            <a:pPr lvl="1"/>
            <a:r>
              <a:rPr lang="en-US" dirty="0"/>
              <a:t>Use randomized, controlled trials, compare the drug to a placebo to determine its efficacy.</a:t>
            </a:r>
          </a:p>
          <a:p>
            <a:pPr lvl="1"/>
            <a:r>
              <a:rPr lang="en-US" dirty="0"/>
              <a:t>Continue to assess safety and optimal dose</a:t>
            </a:r>
          </a:p>
          <a:p>
            <a:r>
              <a:rPr lang="en-US" dirty="0"/>
              <a:t>Phase III (Confirmatory Trials):</a:t>
            </a:r>
          </a:p>
          <a:p>
            <a:pPr lvl="1"/>
            <a:r>
              <a:rPr lang="en-US" dirty="0"/>
              <a:t>1,000-3,000 patients in multiple locations</a:t>
            </a:r>
          </a:p>
          <a:p>
            <a:pPr lvl="1"/>
            <a:r>
              <a:rPr lang="en-US" dirty="0"/>
              <a:t>Use randomized, double-blind trials to confirm effectiveness and safety and use these to establish a risk-benefit ratio</a:t>
            </a:r>
          </a:p>
          <a:p>
            <a:pPr lvl="1"/>
            <a:r>
              <a:rPr lang="en-US" dirty="0"/>
              <a:t>If favorable, submit a New Drug Application</a:t>
            </a:r>
          </a:p>
          <a:p>
            <a:pPr lvl="1"/>
            <a:r>
              <a:rPr lang="en-US" b="1" dirty="0"/>
              <a:t>Getting through Phase I-III takes between 2 and 6 years and costs tens to hundreds of millions of dollars.</a:t>
            </a:r>
          </a:p>
          <a:p>
            <a:r>
              <a:rPr lang="en-US" dirty="0"/>
              <a:t>Regulator Approval</a:t>
            </a:r>
          </a:p>
          <a:p>
            <a:pPr lvl="1"/>
            <a:r>
              <a:rPr lang="en-US" dirty="0"/>
              <a:t>The appropriate agency evaluates the drug for safety and effectiveness</a:t>
            </a:r>
          </a:p>
          <a:p>
            <a:pPr lvl="1"/>
            <a:r>
              <a:rPr lang="en-US" dirty="0"/>
              <a:t>If the drug is approved, it can be marketed and prescribed.</a:t>
            </a:r>
          </a:p>
          <a:p>
            <a:r>
              <a:rPr lang="en-US" dirty="0"/>
              <a:t>Phase IV (Post-Marketing Surveillance)</a:t>
            </a:r>
          </a:p>
          <a:p>
            <a:pPr lvl="1"/>
            <a:r>
              <a:rPr lang="en-US" dirty="0"/>
              <a:t>Continue to monitor the drug for rare of long-term side effects</a:t>
            </a:r>
          </a:p>
          <a:p>
            <a:pPr lvl="1"/>
            <a:r>
              <a:rPr lang="en-US" dirty="0"/>
              <a:t>Can result in restriction or removal of drug. </a:t>
            </a:r>
          </a:p>
          <a:p>
            <a:pPr marL="0" indent="0">
              <a:buNone/>
            </a:pPr>
            <a:endParaRPr lang="en-US" dirty="0"/>
          </a:p>
          <a:p>
            <a:pPr lvl="1"/>
            <a:endParaRPr lang="en-US" dirty="0"/>
          </a:p>
        </p:txBody>
      </p:sp>
      <p:sp>
        <p:nvSpPr>
          <p:cNvPr id="4" name="Date Placeholder 3">
            <a:extLst>
              <a:ext uri="{FF2B5EF4-FFF2-40B4-BE49-F238E27FC236}">
                <a16:creationId xmlns:a16="http://schemas.microsoft.com/office/drawing/2014/main" id="{9EF7A873-6CFC-E16A-7577-6577982221F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A666876-A312-E8EA-C17A-518DF9AA2CA0}"/>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C6BDC701-EF31-A0A0-52BE-6B6DEF060641}"/>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sp>
        <p:nvSpPr>
          <p:cNvPr id="7" name="Rectangle 6">
            <a:extLst>
              <a:ext uri="{FF2B5EF4-FFF2-40B4-BE49-F238E27FC236}">
                <a16:creationId xmlns:a16="http://schemas.microsoft.com/office/drawing/2014/main" id="{501AC74D-F8C9-3D4D-ECC6-44783BAF3881}"/>
              </a:ext>
            </a:extLst>
          </p:cNvPr>
          <p:cNvSpPr/>
          <p:nvPr/>
        </p:nvSpPr>
        <p:spPr>
          <a:xfrm>
            <a:off x="892632" y="4735286"/>
            <a:ext cx="7522028" cy="391885"/>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EE095D1B-6DC1-D7B0-58A5-E688D777E2E6}"/>
              </a:ext>
            </a:extLst>
          </p:cNvPr>
          <p:cNvCxnSpPr/>
          <p:nvPr/>
        </p:nvCxnSpPr>
        <p:spPr>
          <a:xfrm>
            <a:off x="587832" y="2035461"/>
            <a:ext cx="0" cy="7946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77EBFA0-67C1-B3AF-30FD-E28F98BEDD00}"/>
              </a:ext>
            </a:extLst>
          </p:cNvPr>
          <p:cNvSpPr txBox="1"/>
          <p:nvPr/>
        </p:nvSpPr>
        <p:spPr>
          <a:xfrm>
            <a:off x="119746" y="2253864"/>
            <a:ext cx="496396" cy="276999"/>
          </a:xfrm>
          <a:prstGeom prst="rect">
            <a:avLst/>
          </a:prstGeom>
          <a:noFill/>
        </p:spPr>
        <p:txBody>
          <a:bodyPr wrap="square" rtlCol="0">
            <a:spAutoFit/>
          </a:bodyPr>
          <a:lstStyle/>
          <a:p>
            <a:pPr algn="r"/>
            <a:r>
              <a:rPr lang="en-US" sz="1200" dirty="0">
                <a:solidFill>
                  <a:srgbClr val="FF0000"/>
                </a:solidFill>
                <a:latin typeface="+mn-lt"/>
              </a:rPr>
              <a:t>60%</a:t>
            </a:r>
          </a:p>
        </p:txBody>
      </p:sp>
      <p:cxnSp>
        <p:nvCxnSpPr>
          <p:cNvPr id="11" name="Straight Arrow Connector 10">
            <a:extLst>
              <a:ext uri="{FF2B5EF4-FFF2-40B4-BE49-F238E27FC236}">
                <a16:creationId xmlns:a16="http://schemas.microsoft.com/office/drawing/2014/main" id="{306BA0A8-7FD0-9B2D-A143-D4B91ACC0813}"/>
              </a:ext>
            </a:extLst>
          </p:cNvPr>
          <p:cNvCxnSpPr/>
          <p:nvPr/>
        </p:nvCxnSpPr>
        <p:spPr>
          <a:xfrm>
            <a:off x="587832" y="2989049"/>
            <a:ext cx="0" cy="79465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144C7854-0D09-F243-8975-C8FE590E4195}"/>
              </a:ext>
            </a:extLst>
          </p:cNvPr>
          <p:cNvCxnSpPr>
            <a:cxnSpLocks/>
          </p:cNvCxnSpPr>
          <p:nvPr/>
        </p:nvCxnSpPr>
        <p:spPr>
          <a:xfrm flipH="1">
            <a:off x="576946" y="3870223"/>
            <a:ext cx="2982" cy="125694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B219681-AEF8-787A-B2C6-64C3244E7077}"/>
              </a:ext>
            </a:extLst>
          </p:cNvPr>
          <p:cNvSpPr txBox="1"/>
          <p:nvPr/>
        </p:nvSpPr>
        <p:spPr>
          <a:xfrm>
            <a:off x="119746" y="4300303"/>
            <a:ext cx="496396" cy="276999"/>
          </a:xfrm>
          <a:prstGeom prst="rect">
            <a:avLst/>
          </a:prstGeom>
          <a:noFill/>
        </p:spPr>
        <p:txBody>
          <a:bodyPr wrap="square" rtlCol="0">
            <a:spAutoFit/>
          </a:bodyPr>
          <a:lstStyle/>
          <a:p>
            <a:pPr algn="r"/>
            <a:r>
              <a:rPr lang="en-US" sz="1200" dirty="0">
                <a:solidFill>
                  <a:srgbClr val="FF0000"/>
                </a:solidFill>
                <a:latin typeface="+mn-lt"/>
              </a:rPr>
              <a:t>60%</a:t>
            </a:r>
          </a:p>
        </p:txBody>
      </p:sp>
      <p:sp>
        <p:nvSpPr>
          <p:cNvPr id="19" name="TextBox 18">
            <a:extLst>
              <a:ext uri="{FF2B5EF4-FFF2-40B4-BE49-F238E27FC236}">
                <a16:creationId xmlns:a16="http://schemas.microsoft.com/office/drawing/2014/main" id="{5DAEEC79-6D53-7DE6-1028-D54D5E908222}"/>
              </a:ext>
            </a:extLst>
          </p:cNvPr>
          <p:cNvSpPr txBox="1"/>
          <p:nvPr/>
        </p:nvSpPr>
        <p:spPr>
          <a:xfrm>
            <a:off x="119746" y="3225202"/>
            <a:ext cx="496396" cy="276999"/>
          </a:xfrm>
          <a:prstGeom prst="rect">
            <a:avLst/>
          </a:prstGeom>
          <a:noFill/>
        </p:spPr>
        <p:txBody>
          <a:bodyPr wrap="square" rtlCol="0">
            <a:spAutoFit/>
          </a:bodyPr>
          <a:lstStyle/>
          <a:p>
            <a:pPr algn="r"/>
            <a:r>
              <a:rPr lang="en-US" sz="1200" dirty="0">
                <a:solidFill>
                  <a:srgbClr val="FF0000"/>
                </a:solidFill>
                <a:latin typeface="+mn-lt"/>
              </a:rPr>
              <a:t>30%</a:t>
            </a:r>
          </a:p>
        </p:txBody>
      </p:sp>
      <p:cxnSp>
        <p:nvCxnSpPr>
          <p:cNvPr id="20" name="Straight Arrow Connector 19">
            <a:extLst>
              <a:ext uri="{FF2B5EF4-FFF2-40B4-BE49-F238E27FC236}">
                <a16:creationId xmlns:a16="http://schemas.microsoft.com/office/drawing/2014/main" id="{83435641-1BD1-022C-921E-FFD4DDCDDB29}"/>
              </a:ext>
            </a:extLst>
          </p:cNvPr>
          <p:cNvCxnSpPr>
            <a:cxnSpLocks/>
          </p:cNvCxnSpPr>
          <p:nvPr/>
        </p:nvCxnSpPr>
        <p:spPr>
          <a:xfrm>
            <a:off x="8791059" y="2095164"/>
            <a:ext cx="15487" cy="30320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44E138C-C8C0-B5DF-37F6-4D71018472F3}"/>
              </a:ext>
            </a:extLst>
          </p:cNvPr>
          <p:cNvSpPr txBox="1"/>
          <p:nvPr/>
        </p:nvSpPr>
        <p:spPr>
          <a:xfrm>
            <a:off x="8430147" y="5206968"/>
            <a:ext cx="609110" cy="276999"/>
          </a:xfrm>
          <a:prstGeom prst="rect">
            <a:avLst/>
          </a:prstGeom>
          <a:noFill/>
        </p:spPr>
        <p:txBody>
          <a:bodyPr wrap="square" rtlCol="0">
            <a:spAutoFit/>
          </a:bodyPr>
          <a:lstStyle/>
          <a:p>
            <a:pPr algn="r"/>
            <a:r>
              <a:rPr lang="en-US" sz="1200" dirty="0">
                <a:solidFill>
                  <a:srgbClr val="FF0000"/>
                </a:solidFill>
                <a:latin typeface="+mn-lt"/>
              </a:rPr>
              <a:t>~10%</a:t>
            </a:r>
          </a:p>
        </p:txBody>
      </p:sp>
      <p:cxnSp>
        <p:nvCxnSpPr>
          <p:cNvPr id="23" name="Straight Arrow Connector 22">
            <a:extLst>
              <a:ext uri="{FF2B5EF4-FFF2-40B4-BE49-F238E27FC236}">
                <a16:creationId xmlns:a16="http://schemas.microsoft.com/office/drawing/2014/main" id="{48E05FC2-AB9E-6E5C-BBB8-A727BB3D33E9}"/>
              </a:ext>
            </a:extLst>
          </p:cNvPr>
          <p:cNvCxnSpPr>
            <a:cxnSpLocks/>
          </p:cNvCxnSpPr>
          <p:nvPr/>
        </p:nvCxnSpPr>
        <p:spPr>
          <a:xfrm>
            <a:off x="587832" y="1306666"/>
            <a:ext cx="0" cy="60922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5A76BB8D-C0C1-3600-2947-76852E896325}"/>
              </a:ext>
            </a:extLst>
          </p:cNvPr>
          <p:cNvSpPr txBox="1"/>
          <p:nvPr/>
        </p:nvSpPr>
        <p:spPr>
          <a:xfrm>
            <a:off x="-57977" y="1440943"/>
            <a:ext cx="681452" cy="276999"/>
          </a:xfrm>
          <a:prstGeom prst="rect">
            <a:avLst/>
          </a:prstGeom>
          <a:noFill/>
        </p:spPr>
        <p:txBody>
          <a:bodyPr wrap="square" rtlCol="0">
            <a:spAutoFit/>
          </a:bodyPr>
          <a:lstStyle/>
          <a:p>
            <a:pPr algn="r"/>
            <a:r>
              <a:rPr lang="en-US" sz="1200" dirty="0">
                <a:solidFill>
                  <a:srgbClr val="FF0000"/>
                </a:solidFill>
                <a:latin typeface="+mn-lt"/>
              </a:rPr>
              <a:t>5-10%</a:t>
            </a:r>
          </a:p>
        </p:txBody>
      </p:sp>
    </p:spTree>
    <p:extLst>
      <p:ext uri="{BB962C8B-B14F-4D97-AF65-F5344CB8AC3E}">
        <p14:creationId xmlns:p14="http://schemas.microsoft.com/office/powerpoint/2010/main" val="3726605592"/>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2B9A-A305-0D56-A3DA-439B252B6BB6}"/>
              </a:ext>
            </a:extLst>
          </p:cNvPr>
          <p:cNvSpPr>
            <a:spLocks noGrp="1"/>
          </p:cNvSpPr>
          <p:nvPr>
            <p:ph type="title"/>
          </p:nvPr>
        </p:nvSpPr>
        <p:spPr/>
        <p:txBody>
          <a:bodyPr/>
          <a:lstStyle/>
          <a:p>
            <a:r>
              <a:rPr lang="en-US" dirty="0"/>
              <a:t>Some BIG Mistakes</a:t>
            </a:r>
          </a:p>
        </p:txBody>
      </p:sp>
      <p:sp>
        <p:nvSpPr>
          <p:cNvPr id="3" name="Content Placeholder 2">
            <a:extLst>
              <a:ext uri="{FF2B5EF4-FFF2-40B4-BE49-F238E27FC236}">
                <a16:creationId xmlns:a16="http://schemas.microsoft.com/office/drawing/2014/main" id="{19DB14EE-D257-CFBA-4D1F-B8C28FE988A5}"/>
              </a:ext>
            </a:extLst>
          </p:cNvPr>
          <p:cNvSpPr>
            <a:spLocks noGrp="1"/>
          </p:cNvSpPr>
          <p:nvPr>
            <p:ph idx="1"/>
          </p:nvPr>
        </p:nvSpPr>
        <p:spPr/>
        <p:txBody>
          <a:bodyPr>
            <a:normAutofit fontScale="92500" lnSpcReduction="10000"/>
          </a:bodyPr>
          <a:lstStyle/>
          <a:p>
            <a:r>
              <a:rPr lang="en-US" sz="2000" dirty="0"/>
              <a:t>In spite of all of this, some very dangerous drugs have gotten through.</a:t>
            </a:r>
          </a:p>
          <a:p>
            <a:pPr lvl="1"/>
            <a:r>
              <a:rPr lang="en-US" sz="1800" dirty="0"/>
              <a:t>Thalidomide: </a:t>
            </a:r>
          </a:p>
          <a:p>
            <a:pPr lvl="2"/>
            <a:r>
              <a:rPr lang="en-US" sz="1600" dirty="0"/>
              <a:t>Developed in the 1950s as a drug for anxiety, sleeping difficulties, and morning sickness.</a:t>
            </a:r>
          </a:p>
          <a:p>
            <a:pPr lvl="2"/>
            <a:r>
              <a:rPr lang="en-US" sz="1600" dirty="0"/>
              <a:t>Never tested properly on pregnant women!</a:t>
            </a:r>
          </a:p>
          <a:p>
            <a:pPr lvl="2"/>
            <a:r>
              <a:rPr lang="en-US" sz="1600" dirty="0"/>
              <a:t>Found to have </a:t>
            </a:r>
            <a:r>
              <a:rPr lang="en-US" sz="1600" i="1" dirty="0"/>
              <a:t>horrific</a:t>
            </a:r>
            <a:r>
              <a:rPr lang="en-US" sz="1600" dirty="0"/>
              <a:t> effects on</a:t>
            </a:r>
            <a:br>
              <a:rPr lang="en-US" sz="1600" dirty="0"/>
            </a:br>
            <a:r>
              <a:rPr lang="en-US" sz="1600" dirty="0"/>
              <a:t>fetuses, resulting in</a:t>
            </a:r>
          </a:p>
          <a:p>
            <a:pPr lvl="3"/>
            <a:r>
              <a:rPr lang="en-US" sz="1700" dirty="0"/>
              <a:t>~10,000 profound birth defects, usually</a:t>
            </a:r>
            <a:br>
              <a:rPr lang="en-US" sz="1700" dirty="0"/>
            </a:br>
            <a:r>
              <a:rPr lang="en-US" sz="1700" dirty="0"/>
              <a:t>shrunken or missing limbs.</a:t>
            </a:r>
          </a:p>
          <a:p>
            <a:pPr lvl="3"/>
            <a:r>
              <a:rPr lang="en-US" sz="1700" dirty="0"/>
              <a:t>~2,000 deaths</a:t>
            </a:r>
          </a:p>
          <a:p>
            <a:pPr lvl="2"/>
            <a:r>
              <a:rPr lang="en-US" sz="1600" dirty="0"/>
              <a:t>Resulted in much better controlled trials</a:t>
            </a:r>
          </a:p>
          <a:p>
            <a:r>
              <a:rPr lang="en-US" sz="2200" dirty="0"/>
              <a:t>Vioxx (</a:t>
            </a:r>
            <a:r>
              <a:rPr lang="en-US" sz="2200" dirty="0" err="1"/>
              <a:t>Rofecoxib</a:t>
            </a:r>
            <a:r>
              <a:rPr lang="en-US" sz="2200" dirty="0"/>
              <a:t>)*:</a:t>
            </a:r>
          </a:p>
          <a:p>
            <a:pPr lvl="1"/>
            <a:r>
              <a:rPr lang="en-US" sz="1800" dirty="0"/>
              <a:t>Develop by Merck for the treatment headaches and other pain.</a:t>
            </a:r>
          </a:p>
          <a:p>
            <a:pPr lvl="1"/>
            <a:r>
              <a:rPr lang="en-US" sz="1800" dirty="0"/>
              <a:t>Approved for sale in 1999</a:t>
            </a:r>
          </a:p>
          <a:p>
            <a:pPr lvl="1"/>
            <a:r>
              <a:rPr lang="en-US" sz="1800" dirty="0"/>
              <a:t>Found to be associated with dramatically increased risk of heart disease and death</a:t>
            </a:r>
          </a:p>
          <a:p>
            <a:pPr lvl="2"/>
            <a:r>
              <a:rPr lang="en-US" sz="1600" dirty="0"/>
              <a:t>Around 100,000 cases of severe heart disease in the US alone.</a:t>
            </a:r>
          </a:p>
          <a:p>
            <a:pPr lvl="1"/>
            <a:r>
              <a:rPr lang="en-US" sz="1800" dirty="0"/>
              <a:t>Withdrawn from the market in 2004</a:t>
            </a:r>
          </a:p>
          <a:p>
            <a:pPr lvl="1"/>
            <a:r>
              <a:rPr lang="en-US" sz="1800" dirty="0"/>
              <a:t>Later, it was revealed that some of the safety studies had been fabricated.</a:t>
            </a:r>
          </a:p>
          <a:p>
            <a:pPr lvl="1"/>
            <a:r>
              <a:rPr lang="en-US" sz="1800" dirty="0"/>
              <a:t>This has contributed to the distrust of the pharmaceutical industry.</a:t>
            </a:r>
          </a:p>
          <a:p>
            <a:pPr lvl="3"/>
            <a:endParaRPr lang="en-US" sz="1400" dirty="0"/>
          </a:p>
        </p:txBody>
      </p:sp>
      <p:sp>
        <p:nvSpPr>
          <p:cNvPr id="4" name="Date Placeholder 3">
            <a:extLst>
              <a:ext uri="{FF2B5EF4-FFF2-40B4-BE49-F238E27FC236}">
                <a16:creationId xmlns:a16="http://schemas.microsoft.com/office/drawing/2014/main" id="{B4AA86A0-7DAB-CE46-E956-AB9471F3F51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780EB9B-5D4E-1D0D-A3A9-5F6019910BA3}"/>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6ED0A512-6279-4A70-668F-37A51AF45870}"/>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pic>
        <p:nvPicPr>
          <p:cNvPr id="2050" name="Picture 2" descr="My thalidomide family: Every time I went home I was a stranger | Family |  The Guardian">
            <a:extLst>
              <a:ext uri="{FF2B5EF4-FFF2-40B4-BE49-F238E27FC236}">
                <a16:creationId xmlns:a16="http://schemas.microsoft.com/office/drawing/2014/main" id="{59F6CF27-10F6-D196-26B4-F4FC74AC3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8628" y="2132693"/>
            <a:ext cx="2982685" cy="21127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FF7623-1BB7-E87B-094D-C5A78E73CEBE}"/>
              </a:ext>
            </a:extLst>
          </p:cNvPr>
          <p:cNvSpPr txBox="1"/>
          <p:nvPr/>
        </p:nvSpPr>
        <p:spPr>
          <a:xfrm>
            <a:off x="2732314" y="6585857"/>
            <a:ext cx="6313715" cy="253916"/>
          </a:xfrm>
          <a:prstGeom prst="rect">
            <a:avLst/>
          </a:prstGeom>
          <a:noFill/>
        </p:spPr>
        <p:txBody>
          <a:bodyPr wrap="square" rtlCol="0">
            <a:spAutoFit/>
          </a:bodyPr>
          <a:lstStyle/>
          <a:p>
            <a:pPr algn="r"/>
            <a:r>
              <a:rPr lang="en-US" sz="1050" dirty="0">
                <a:latin typeface="+mn-lt"/>
              </a:rPr>
              <a:t>*see Behind the Bastards: </a:t>
            </a:r>
            <a:r>
              <a:rPr lang="en-US" sz="1050" dirty="0">
                <a:latin typeface="+mn-lt"/>
                <a:hlinkClick r:id="rId3"/>
              </a:rPr>
              <a:t>The Vioxx Scandal: How Big Pharma killed more Americans than Vietnam</a:t>
            </a:r>
            <a:r>
              <a:rPr lang="en-US" sz="1050" dirty="0">
                <a:latin typeface="+mn-lt"/>
              </a:rPr>
              <a:t>.</a:t>
            </a:r>
          </a:p>
        </p:txBody>
      </p:sp>
    </p:spTree>
    <p:extLst>
      <p:ext uri="{BB962C8B-B14F-4D97-AF65-F5344CB8AC3E}">
        <p14:creationId xmlns:p14="http://schemas.microsoft.com/office/powerpoint/2010/main" val="3231827275"/>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B0F7-C2A7-075A-57B0-8BA8F9FDA2F8}"/>
              </a:ext>
            </a:extLst>
          </p:cNvPr>
          <p:cNvSpPr>
            <a:spLocks noGrp="1"/>
          </p:cNvSpPr>
          <p:nvPr>
            <p:ph type="title"/>
          </p:nvPr>
        </p:nvSpPr>
        <p:spPr/>
        <p:txBody>
          <a:bodyPr/>
          <a:lstStyle/>
          <a:p>
            <a:r>
              <a:rPr lang="en-US" dirty="0"/>
              <a:t>Dietary Supplements</a:t>
            </a:r>
          </a:p>
        </p:txBody>
      </p:sp>
      <p:sp>
        <p:nvSpPr>
          <p:cNvPr id="3" name="Content Placeholder 2">
            <a:extLst>
              <a:ext uri="{FF2B5EF4-FFF2-40B4-BE49-F238E27FC236}">
                <a16:creationId xmlns:a16="http://schemas.microsoft.com/office/drawing/2014/main" id="{15C7E7AB-FEB2-01D7-F7D0-A0B6A43EB861}"/>
              </a:ext>
            </a:extLst>
          </p:cNvPr>
          <p:cNvSpPr>
            <a:spLocks noGrp="1"/>
          </p:cNvSpPr>
          <p:nvPr>
            <p:ph idx="1"/>
          </p:nvPr>
        </p:nvSpPr>
        <p:spPr/>
        <p:txBody>
          <a:bodyPr>
            <a:normAutofit lnSpcReduction="10000"/>
          </a:bodyPr>
          <a:lstStyle/>
          <a:p>
            <a:r>
              <a:rPr lang="en-US" dirty="0"/>
              <a:t>What’s the difference between a “drug” and a “supplement”</a:t>
            </a:r>
          </a:p>
          <a:p>
            <a:pPr lvl="1"/>
            <a:r>
              <a:rPr lang="en-US" dirty="0"/>
              <a:t>A drug is intended to diagnose, cure, mitigate, treat, or prevent disease.</a:t>
            </a:r>
          </a:p>
          <a:p>
            <a:pPr lvl="2"/>
            <a:r>
              <a:rPr lang="en-US" dirty="0"/>
              <a:t>Regulated in the US by the FDA’s Center for Drug Evaluation and Research (CDER).</a:t>
            </a:r>
          </a:p>
          <a:p>
            <a:pPr lvl="2"/>
            <a:r>
              <a:rPr lang="en-US" dirty="0"/>
              <a:t>Must go through rigorous premarket testing (clinical trials) to prove safety, efficacy, and quality.</a:t>
            </a:r>
          </a:p>
          <a:p>
            <a:pPr lvl="1"/>
            <a:r>
              <a:rPr lang="en-US" dirty="0"/>
              <a:t>A supplement is intended to add to or support the diet, </a:t>
            </a:r>
            <a:r>
              <a:rPr lang="en-US" i="1" dirty="0"/>
              <a:t>not to treat or prevent diseases*</a:t>
            </a:r>
            <a:r>
              <a:rPr lang="en-US" dirty="0"/>
              <a:t>.</a:t>
            </a:r>
          </a:p>
          <a:p>
            <a:pPr lvl="2"/>
            <a:r>
              <a:rPr lang="en-US" dirty="0"/>
              <a:t>Regulated under the Dietary Supplement Health and Education Act (DSHEA) of 1994.</a:t>
            </a:r>
          </a:p>
          <a:p>
            <a:pPr lvl="2"/>
            <a:r>
              <a:rPr lang="en-US" dirty="0"/>
              <a:t>Do not require FDA approval before marketing.</a:t>
            </a:r>
          </a:p>
          <a:p>
            <a:pPr lvl="2"/>
            <a:r>
              <a:rPr lang="en-US" dirty="0"/>
              <a:t>The manufacturer is responsible for ensuring safety and proper labeling.</a:t>
            </a:r>
          </a:p>
          <a:p>
            <a:pPr lvl="2"/>
            <a:r>
              <a:rPr lang="en-US" dirty="0"/>
              <a:t>FDA can only act </a:t>
            </a:r>
            <a:r>
              <a:rPr lang="en-US" i="1" dirty="0"/>
              <a:t>after</a:t>
            </a:r>
            <a:r>
              <a:rPr lang="en-US" dirty="0"/>
              <a:t> a product is found unsafe or mislabeled.</a:t>
            </a:r>
          </a:p>
          <a:p>
            <a:r>
              <a:rPr lang="en-US" dirty="0"/>
              <a:t>Dietary supplements are roughly a $150B business in the US.</a:t>
            </a:r>
          </a:p>
          <a:p>
            <a:pPr lvl="1"/>
            <a:endParaRPr lang="en-US" dirty="0"/>
          </a:p>
        </p:txBody>
      </p:sp>
      <p:sp>
        <p:nvSpPr>
          <p:cNvPr id="4" name="Date Placeholder 3">
            <a:extLst>
              <a:ext uri="{FF2B5EF4-FFF2-40B4-BE49-F238E27FC236}">
                <a16:creationId xmlns:a16="http://schemas.microsoft.com/office/drawing/2014/main" id="{0D44F73D-5A42-C81B-E01C-17E857329A0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212D19A-6DFC-EC81-8217-4240FA223778}"/>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5E72D3A4-73F9-EEFB-6829-A2F8BB613B8B}"/>
              </a:ext>
            </a:extLst>
          </p:cNvPr>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sp>
        <p:nvSpPr>
          <p:cNvPr id="7" name="TextBox 6">
            <a:extLst>
              <a:ext uri="{FF2B5EF4-FFF2-40B4-BE49-F238E27FC236}">
                <a16:creationId xmlns:a16="http://schemas.microsoft.com/office/drawing/2014/main" id="{4EA11AF3-8C73-C898-E24B-0D3246BB60D4}"/>
              </a:ext>
            </a:extLst>
          </p:cNvPr>
          <p:cNvSpPr txBox="1"/>
          <p:nvPr/>
        </p:nvSpPr>
        <p:spPr>
          <a:xfrm>
            <a:off x="2264591" y="6469853"/>
            <a:ext cx="6738257" cy="307777"/>
          </a:xfrm>
          <a:prstGeom prst="rect">
            <a:avLst/>
          </a:prstGeom>
          <a:noFill/>
        </p:spPr>
        <p:txBody>
          <a:bodyPr wrap="square" rtlCol="0">
            <a:spAutoFit/>
          </a:bodyPr>
          <a:lstStyle/>
          <a:p>
            <a:pPr algn="r"/>
            <a:r>
              <a:rPr lang="en-US" sz="1400" dirty="0">
                <a:latin typeface="+mn-lt"/>
              </a:rPr>
              <a:t>*although “natural remedies” are primarily classed as dietary supplements.</a:t>
            </a:r>
          </a:p>
        </p:txBody>
      </p:sp>
      <p:sp>
        <p:nvSpPr>
          <p:cNvPr id="8" name="Rectangle 7">
            <a:extLst>
              <a:ext uri="{FF2B5EF4-FFF2-40B4-BE49-F238E27FC236}">
                <a16:creationId xmlns:a16="http://schemas.microsoft.com/office/drawing/2014/main" id="{1018FC81-6AE6-E131-06A5-51D5501F1809}"/>
              </a:ext>
            </a:extLst>
          </p:cNvPr>
          <p:cNvSpPr/>
          <p:nvPr/>
        </p:nvSpPr>
        <p:spPr>
          <a:xfrm>
            <a:off x="5442857" y="5693229"/>
            <a:ext cx="870857" cy="370114"/>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090612"/>
      </p:ext>
    </p:extLst>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F9C5-C586-0611-E63C-1A237A7EE979}"/>
              </a:ext>
            </a:extLst>
          </p:cNvPr>
          <p:cNvSpPr>
            <a:spLocks noGrp="1"/>
          </p:cNvSpPr>
          <p:nvPr>
            <p:ph type="title"/>
          </p:nvPr>
        </p:nvSpPr>
        <p:spPr/>
        <p:txBody>
          <a:bodyPr>
            <a:noAutofit/>
          </a:bodyPr>
          <a:lstStyle/>
          <a:p>
            <a:r>
              <a:rPr lang="en-US" sz="2400" dirty="0"/>
              <a:t>The Dietary Supplement Health and Education Act (DSHEA)</a:t>
            </a:r>
          </a:p>
        </p:txBody>
      </p:sp>
      <p:sp>
        <p:nvSpPr>
          <p:cNvPr id="3" name="Content Placeholder 2">
            <a:extLst>
              <a:ext uri="{FF2B5EF4-FFF2-40B4-BE49-F238E27FC236}">
                <a16:creationId xmlns:a16="http://schemas.microsoft.com/office/drawing/2014/main" id="{D01E5F49-BF6C-D458-6208-1CEF96A2E056}"/>
              </a:ext>
            </a:extLst>
          </p:cNvPr>
          <p:cNvSpPr>
            <a:spLocks noGrp="1"/>
          </p:cNvSpPr>
          <p:nvPr>
            <p:ph idx="1"/>
          </p:nvPr>
        </p:nvSpPr>
        <p:spPr/>
        <p:txBody>
          <a:bodyPr>
            <a:normAutofit lnSpcReduction="10000"/>
          </a:bodyPr>
          <a:lstStyle/>
          <a:p>
            <a:r>
              <a:rPr lang="en-US" dirty="0"/>
              <a:t>Originally, dietary supplements were completely unregulated.</a:t>
            </a:r>
          </a:p>
          <a:p>
            <a:r>
              <a:rPr lang="en-US" dirty="0"/>
              <a:t>Congress was considering bills to put dietary supplements under the control of the FDA.</a:t>
            </a:r>
          </a:p>
          <a:p>
            <a:r>
              <a:rPr lang="en-US" dirty="0"/>
              <a:t>In response, the supplement industry started a well-funded lobbying campaign.</a:t>
            </a:r>
          </a:p>
          <a:p>
            <a:pPr lvl="1"/>
            <a:r>
              <a:rPr lang="en-US" dirty="0"/>
              <a:t>Including entertaining TV ads like </a:t>
            </a:r>
            <a:r>
              <a:rPr lang="en-US" dirty="0">
                <a:hlinkClick r:id="rId2"/>
              </a:rPr>
              <a:t>this</a:t>
            </a:r>
            <a:r>
              <a:rPr lang="en-US" dirty="0"/>
              <a:t>.</a:t>
            </a:r>
          </a:p>
          <a:p>
            <a:r>
              <a:rPr lang="en-US" dirty="0"/>
              <a:t>The compromise was the DSHEA</a:t>
            </a:r>
          </a:p>
          <a:p>
            <a:pPr lvl="1"/>
            <a:r>
              <a:rPr lang="en-US" dirty="0"/>
              <a:t>All existing supplements grandfathered in.</a:t>
            </a:r>
          </a:p>
          <a:p>
            <a:pPr lvl="1"/>
            <a:r>
              <a:rPr lang="en-US" dirty="0"/>
              <a:t>Requires that companies </a:t>
            </a:r>
            <a:r>
              <a:rPr lang="en-US" i="1" dirty="0"/>
              <a:t>notify</a:t>
            </a:r>
            <a:r>
              <a:rPr lang="en-US" dirty="0"/>
              <a:t> the FDA of new supplements and provide “reasonable evidence” of their safety; however, the FDA has no authority to block the sale of a supplement at this point.</a:t>
            </a:r>
          </a:p>
          <a:p>
            <a:pPr lvl="1"/>
            <a:r>
              <a:rPr lang="en-US" dirty="0"/>
              <a:t>They are not required to submit </a:t>
            </a:r>
            <a:r>
              <a:rPr lang="en-US" i="1" dirty="0"/>
              <a:t>any</a:t>
            </a:r>
            <a:r>
              <a:rPr lang="en-US" dirty="0"/>
              <a:t> evidence of the supplement’s claimed effectiveness!</a:t>
            </a:r>
          </a:p>
          <a:p>
            <a:pPr lvl="1"/>
            <a:r>
              <a:rPr lang="en-US" dirty="0"/>
              <a:t>The FDA only gets involved after the fact if there’s evidence that a supplement is harmful.  </a:t>
            </a:r>
          </a:p>
          <a:p>
            <a:pPr lvl="1"/>
            <a:endParaRPr lang="en-US" dirty="0"/>
          </a:p>
        </p:txBody>
      </p:sp>
      <p:sp>
        <p:nvSpPr>
          <p:cNvPr id="4" name="Date Placeholder 3">
            <a:extLst>
              <a:ext uri="{FF2B5EF4-FFF2-40B4-BE49-F238E27FC236}">
                <a16:creationId xmlns:a16="http://schemas.microsoft.com/office/drawing/2014/main" id="{E24039E4-FF9D-07D0-F60B-E873F96F83D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96F2FF3-68E6-4FEE-0185-4101CB04C84B}"/>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5A6A51D2-461E-20F2-1011-EBDF54F37AB1}"/>
              </a:ext>
            </a:extLst>
          </p:cNvPr>
          <p:cNvSpPr>
            <a:spLocks noGrp="1"/>
          </p:cNvSpPr>
          <p:nvPr>
            <p:ph type="sldNum" sz="quarter" idx="12"/>
          </p:nvPr>
        </p:nvSpPr>
        <p:spPr/>
        <p:txBody>
          <a:bodyPr/>
          <a:lstStyle/>
          <a:p>
            <a:pPr>
              <a:defRPr/>
            </a:pPr>
            <a:fld id="{BCA26155-0DCC-45D2-90B6-32F65F3F6C0F}" type="slidenum">
              <a:rPr lang="en-US" smtClean="0"/>
              <a:pPr>
                <a:defRPr/>
              </a:pPr>
              <a:t>29</a:t>
            </a:fld>
            <a:endParaRPr lang="en-US"/>
          </a:p>
        </p:txBody>
      </p:sp>
    </p:spTree>
    <p:extLst>
      <p:ext uri="{BB962C8B-B14F-4D97-AF65-F5344CB8AC3E}">
        <p14:creationId xmlns:p14="http://schemas.microsoft.com/office/powerpoint/2010/main" val="368126374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10636-D3B6-7BF3-00C1-BE8BD8376396}"/>
              </a:ext>
            </a:extLst>
          </p:cNvPr>
          <p:cNvSpPr>
            <a:spLocks noGrp="1"/>
          </p:cNvSpPr>
          <p:nvPr>
            <p:ph type="title"/>
          </p:nvPr>
        </p:nvSpPr>
        <p:spPr/>
        <p:txBody>
          <a:bodyPr/>
          <a:lstStyle/>
          <a:p>
            <a:r>
              <a:rPr lang="en-US" dirty="0"/>
              <a:t>Start with Good Medicine: The “Big Win”</a:t>
            </a:r>
          </a:p>
        </p:txBody>
      </p:sp>
      <p:sp>
        <p:nvSpPr>
          <p:cNvPr id="3" name="Content Placeholder 2">
            <a:extLst>
              <a:ext uri="{FF2B5EF4-FFF2-40B4-BE49-F238E27FC236}">
                <a16:creationId xmlns:a16="http://schemas.microsoft.com/office/drawing/2014/main" id="{EBC201F8-7825-847F-C8C2-95AAE989A89D}"/>
              </a:ext>
            </a:extLst>
          </p:cNvPr>
          <p:cNvSpPr>
            <a:spLocks noGrp="1"/>
          </p:cNvSpPr>
          <p:nvPr>
            <p:ph idx="1"/>
          </p:nvPr>
        </p:nvSpPr>
        <p:spPr/>
        <p:txBody>
          <a:bodyPr>
            <a:normAutofit fontScale="92500" lnSpcReduction="20000"/>
          </a:bodyPr>
          <a:lstStyle/>
          <a:p>
            <a:r>
              <a:rPr lang="en-US" sz="2000" dirty="0"/>
              <a:t>The average human life-span in the developed world </a:t>
            </a:r>
            <a:r>
              <a:rPr lang="en-US" sz="2000" i="1" dirty="0"/>
              <a:t>more than doubled </a:t>
            </a:r>
            <a:r>
              <a:rPr lang="en-US" sz="2000" dirty="0"/>
              <a:t>in the 20</a:t>
            </a:r>
            <a:r>
              <a:rPr lang="en-US" sz="2000" baseline="30000" dirty="0"/>
              <a:t>th</a:t>
            </a:r>
            <a:r>
              <a:rPr lang="en-US" sz="2000" dirty="0"/>
              <a:t> Century</a:t>
            </a:r>
          </a:p>
          <a:p>
            <a:pPr lvl="1"/>
            <a:r>
              <a:rPr lang="en-US" sz="1600" dirty="0"/>
              <a:t>From about 35 to about 78</a:t>
            </a:r>
          </a:p>
          <a:p>
            <a:r>
              <a:rPr lang="en-US" sz="2000" dirty="0"/>
              <a:t>This was NOT because maximum human life-spans have increased</a:t>
            </a:r>
          </a:p>
          <a:p>
            <a:pPr lvl="1"/>
            <a:r>
              <a:rPr lang="en-US" sz="1800" dirty="0"/>
              <a:t>There are records in ancient Rome of people living to be over 100.</a:t>
            </a:r>
          </a:p>
          <a:p>
            <a:pPr lvl="1"/>
            <a:r>
              <a:rPr lang="en-US" sz="1800" dirty="0"/>
              <a:t>Just not very many.</a:t>
            </a:r>
          </a:p>
          <a:p>
            <a:r>
              <a:rPr lang="en-US" sz="2000" dirty="0"/>
              <a:t>The </a:t>
            </a:r>
            <a:r>
              <a:rPr lang="en-US" sz="2000" i="1" dirty="0"/>
              <a:t>average</a:t>
            </a:r>
            <a:r>
              <a:rPr lang="en-US" sz="2000" dirty="0"/>
              <a:t> life-span has increased because we’ve eliminated many causes of death at younger ages, particularly</a:t>
            </a:r>
          </a:p>
          <a:p>
            <a:pPr lvl="1"/>
            <a:r>
              <a:rPr lang="en-US" sz="1800" dirty="0"/>
              <a:t>Deaths from childhood diseases</a:t>
            </a:r>
          </a:p>
          <a:p>
            <a:pPr lvl="1"/>
            <a:r>
              <a:rPr lang="en-US" sz="1800" dirty="0"/>
              <a:t>Deaths in childbirth for both mothers and children.</a:t>
            </a:r>
          </a:p>
          <a:p>
            <a:pPr lvl="1"/>
            <a:r>
              <a:rPr lang="en-US" sz="1800" dirty="0"/>
              <a:t>In 1900, 16.5% of children in the US died before their first birthday.</a:t>
            </a:r>
          </a:p>
          <a:p>
            <a:pPr lvl="1"/>
            <a:r>
              <a:rPr lang="en-US" sz="1800" dirty="0"/>
              <a:t>Now it’s 0.53% - a factor of 30 lower!</a:t>
            </a:r>
          </a:p>
          <a:p>
            <a:r>
              <a:rPr lang="en-US" sz="2200" dirty="0"/>
              <a:t>The biggest factors were:</a:t>
            </a:r>
          </a:p>
          <a:p>
            <a:pPr lvl="1"/>
            <a:r>
              <a:rPr lang="en-US" sz="1800" b="1" dirty="0"/>
              <a:t>Improved sanitation and clean water</a:t>
            </a:r>
          </a:p>
          <a:p>
            <a:pPr lvl="1"/>
            <a:r>
              <a:rPr lang="en-US" sz="1800" dirty="0"/>
              <a:t>Antibiotics</a:t>
            </a:r>
          </a:p>
          <a:p>
            <a:pPr lvl="1"/>
            <a:r>
              <a:rPr lang="en-US" sz="1800" dirty="0"/>
              <a:t>Vaccinations</a:t>
            </a:r>
          </a:p>
          <a:p>
            <a:pPr lvl="1"/>
            <a:r>
              <a:rPr lang="en-US" sz="1800" dirty="0"/>
              <a:t>Improved maternal and infant care</a:t>
            </a:r>
          </a:p>
          <a:p>
            <a:r>
              <a:rPr lang="en-US" sz="2200" dirty="0"/>
              <a:t>All of these involved understanding the role of germs</a:t>
            </a:r>
          </a:p>
          <a:p>
            <a:endParaRPr lang="en-US" sz="2200" dirty="0"/>
          </a:p>
          <a:p>
            <a:pPr lvl="1"/>
            <a:r>
              <a:rPr lang="en-US" sz="1800" dirty="0"/>
              <a:t>So where did that come from?…</a:t>
            </a:r>
          </a:p>
        </p:txBody>
      </p:sp>
      <p:sp>
        <p:nvSpPr>
          <p:cNvPr id="4" name="Date Placeholder 3">
            <a:extLst>
              <a:ext uri="{FF2B5EF4-FFF2-40B4-BE49-F238E27FC236}">
                <a16:creationId xmlns:a16="http://schemas.microsoft.com/office/drawing/2014/main" id="{2C7ED030-8F0C-CDFD-C503-C032FE3F9BE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92AB96B-09D7-AEF4-441A-6A30F59232AA}"/>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28B407D-9A93-AE25-39FA-7E4C988FD6BF}"/>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spTree>
    <p:extLst>
      <p:ext uri="{BB962C8B-B14F-4D97-AF65-F5344CB8AC3E}">
        <p14:creationId xmlns:p14="http://schemas.microsoft.com/office/powerpoint/2010/main" val="718137988"/>
      </p:ext>
    </p:extLst>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B045-CAAB-7154-E236-3C9A07BC8EF7}"/>
              </a:ext>
            </a:extLst>
          </p:cNvPr>
          <p:cNvSpPr>
            <a:spLocks noGrp="1"/>
          </p:cNvSpPr>
          <p:nvPr>
            <p:ph type="title"/>
          </p:nvPr>
        </p:nvSpPr>
        <p:spPr/>
        <p:txBody>
          <a:bodyPr>
            <a:normAutofit/>
          </a:bodyPr>
          <a:lstStyle/>
          <a:p>
            <a:r>
              <a:rPr lang="en-US" dirty="0"/>
              <a:t>Some Supplements that Have Been Studied</a:t>
            </a:r>
          </a:p>
        </p:txBody>
      </p:sp>
      <p:sp>
        <p:nvSpPr>
          <p:cNvPr id="3" name="Content Placeholder 2">
            <a:extLst>
              <a:ext uri="{FF2B5EF4-FFF2-40B4-BE49-F238E27FC236}">
                <a16:creationId xmlns:a16="http://schemas.microsoft.com/office/drawing/2014/main" id="{B43D3ABA-1B68-1C7F-CCF1-D49A2A046D4D}"/>
              </a:ext>
            </a:extLst>
          </p:cNvPr>
          <p:cNvSpPr>
            <a:spLocks noGrp="1"/>
          </p:cNvSpPr>
          <p:nvPr>
            <p:ph idx="1"/>
          </p:nvPr>
        </p:nvSpPr>
        <p:spPr/>
        <p:txBody>
          <a:bodyPr>
            <a:normAutofit fontScale="92500" lnSpcReduction="10000"/>
          </a:bodyPr>
          <a:lstStyle/>
          <a:p>
            <a:r>
              <a:rPr lang="en-US" dirty="0"/>
              <a:t>A few that </a:t>
            </a:r>
            <a:r>
              <a:rPr lang="en-US" i="1" dirty="0"/>
              <a:t>probably</a:t>
            </a:r>
            <a:r>
              <a:rPr lang="en-US" dirty="0"/>
              <a:t> work:</a:t>
            </a:r>
          </a:p>
          <a:p>
            <a:pPr lvl="1"/>
            <a:r>
              <a:rPr lang="en-US" dirty="0"/>
              <a:t>Vitamins are good for you, but only to offset vitamin deficiencies</a:t>
            </a:r>
          </a:p>
          <a:p>
            <a:pPr lvl="2"/>
            <a:r>
              <a:rPr lang="en-US" dirty="0"/>
              <a:t>Vitamins don’t treat diseases, and overdosing can be bad for you.</a:t>
            </a:r>
          </a:p>
          <a:p>
            <a:pPr lvl="1"/>
            <a:r>
              <a:rPr lang="en-US" dirty="0"/>
              <a:t>St. John’s Wort, for treating depression</a:t>
            </a:r>
          </a:p>
          <a:p>
            <a:pPr lvl="1"/>
            <a:r>
              <a:rPr lang="en-US" dirty="0"/>
              <a:t>Creatine monohydrate, for increasing muscle mass</a:t>
            </a:r>
          </a:p>
          <a:p>
            <a:pPr lvl="1"/>
            <a:r>
              <a:rPr lang="en-US" dirty="0"/>
              <a:t>Omega-3 fatty acids (fish oil), for heart health</a:t>
            </a:r>
          </a:p>
          <a:p>
            <a:pPr lvl="1"/>
            <a:r>
              <a:rPr lang="en-US" dirty="0"/>
              <a:t>Melatonin, for jet lag (evidence not overwhelming)</a:t>
            </a:r>
          </a:p>
          <a:p>
            <a:r>
              <a:rPr lang="en-US" dirty="0"/>
              <a:t>A few that </a:t>
            </a:r>
            <a:r>
              <a:rPr lang="en-US" i="1" dirty="0"/>
              <a:t>probably</a:t>
            </a:r>
            <a:r>
              <a:rPr lang="en-US" dirty="0"/>
              <a:t> don’t</a:t>
            </a:r>
          </a:p>
          <a:p>
            <a:pPr lvl="1"/>
            <a:r>
              <a:rPr lang="en-US" dirty="0"/>
              <a:t>The use of any of the above for other things</a:t>
            </a:r>
          </a:p>
          <a:p>
            <a:pPr lvl="2"/>
            <a:r>
              <a:rPr lang="en-US" sz="1900" dirty="0" err="1"/>
              <a:t>e.g</a:t>
            </a:r>
            <a:r>
              <a:rPr lang="en-US" sz="1900" dirty="0"/>
              <a:t> creatine monohydrate for Parkinson’s etc</a:t>
            </a:r>
            <a:r>
              <a:rPr lang="en-US" dirty="0"/>
              <a:t>.</a:t>
            </a:r>
          </a:p>
          <a:p>
            <a:pPr lvl="1"/>
            <a:r>
              <a:rPr lang="en-US" dirty="0"/>
              <a:t>Glucosamine for joint pain</a:t>
            </a:r>
          </a:p>
          <a:p>
            <a:pPr lvl="1"/>
            <a:r>
              <a:rPr lang="en-US" dirty="0"/>
              <a:t>Ginko Biloba for improved memory or the treatment of dementia</a:t>
            </a:r>
          </a:p>
          <a:p>
            <a:r>
              <a:rPr lang="en-US" dirty="0"/>
              <a:t>There is no fundamental difference between the way a natural remedy works and the way a synthetic drug works.</a:t>
            </a:r>
          </a:p>
          <a:p>
            <a:pPr lvl="1"/>
            <a:r>
              <a:rPr lang="en-US" dirty="0"/>
              <a:t>There are always dangers of side effects and interactions with other drugs, natural or otherwise!</a:t>
            </a:r>
          </a:p>
        </p:txBody>
      </p:sp>
      <p:sp>
        <p:nvSpPr>
          <p:cNvPr id="4" name="Date Placeholder 3">
            <a:extLst>
              <a:ext uri="{FF2B5EF4-FFF2-40B4-BE49-F238E27FC236}">
                <a16:creationId xmlns:a16="http://schemas.microsoft.com/office/drawing/2014/main" id="{44D37835-3FDE-6915-265F-74FC9A0973E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7CC2DAC-6E8C-CA8C-4A7A-7286AC4B4203}"/>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ECB7BCC7-2640-BD73-1177-AE24D133D0E6}"/>
              </a:ext>
            </a:extLst>
          </p:cNvPr>
          <p:cNvSpPr>
            <a:spLocks noGrp="1"/>
          </p:cNvSpPr>
          <p:nvPr>
            <p:ph type="sldNum" sz="quarter" idx="12"/>
          </p:nvPr>
        </p:nvSpPr>
        <p:spPr/>
        <p:txBody>
          <a:bodyPr/>
          <a:lstStyle/>
          <a:p>
            <a:pPr>
              <a:defRPr/>
            </a:pPr>
            <a:fld id="{BCA26155-0DCC-45D2-90B6-32F65F3F6C0F}" type="slidenum">
              <a:rPr lang="en-US" smtClean="0"/>
              <a:pPr>
                <a:defRPr/>
              </a:pPr>
              <a:t>30</a:t>
            </a:fld>
            <a:endParaRPr lang="en-US"/>
          </a:p>
        </p:txBody>
      </p:sp>
    </p:spTree>
    <p:extLst>
      <p:ext uri="{BB962C8B-B14F-4D97-AF65-F5344CB8AC3E}">
        <p14:creationId xmlns:p14="http://schemas.microsoft.com/office/powerpoint/2010/main" val="2721399339"/>
      </p:ext>
    </p:extLst>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6DBA-1FAD-85FB-0BE7-2B0C458D7CD1}"/>
              </a:ext>
            </a:extLst>
          </p:cNvPr>
          <p:cNvSpPr>
            <a:spLocks noGrp="1"/>
          </p:cNvSpPr>
          <p:nvPr>
            <p:ph type="title"/>
          </p:nvPr>
        </p:nvSpPr>
        <p:spPr/>
        <p:txBody>
          <a:bodyPr/>
          <a:lstStyle/>
          <a:p>
            <a:r>
              <a:rPr lang="en-US" dirty="0"/>
              <a:t>Some Supplements that can be Dangerous</a:t>
            </a:r>
          </a:p>
        </p:txBody>
      </p:sp>
      <p:sp>
        <p:nvSpPr>
          <p:cNvPr id="3" name="Content Placeholder 2">
            <a:extLst>
              <a:ext uri="{FF2B5EF4-FFF2-40B4-BE49-F238E27FC236}">
                <a16:creationId xmlns:a16="http://schemas.microsoft.com/office/drawing/2014/main" id="{05D6843C-E744-1498-D4E5-6419AAF9EAB1}"/>
              </a:ext>
            </a:extLst>
          </p:cNvPr>
          <p:cNvSpPr>
            <a:spLocks noGrp="1"/>
          </p:cNvSpPr>
          <p:nvPr>
            <p:ph idx="1"/>
          </p:nvPr>
        </p:nvSpPr>
        <p:spPr/>
        <p:txBody>
          <a:bodyPr>
            <a:normAutofit fontScale="77500" lnSpcReduction="20000"/>
          </a:bodyPr>
          <a:lstStyle/>
          <a:p>
            <a:r>
              <a:rPr lang="en-US" dirty="0"/>
              <a:t>Ephedra (ma </a:t>
            </a:r>
            <a:r>
              <a:rPr lang="en-US" dirty="0" err="1"/>
              <a:t>huang</a:t>
            </a:r>
            <a:r>
              <a:rPr lang="en-US" dirty="0"/>
              <a:t>): Once common in weight-loss pills; banned by the FDA in 2004 after causing heart attacks, strokes, and over 155 deaths.</a:t>
            </a:r>
          </a:p>
          <a:p>
            <a:endParaRPr lang="en-US" dirty="0"/>
          </a:p>
          <a:p>
            <a:r>
              <a:rPr lang="en-US" dirty="0"/>
              <a:t>Colloidal Silver:  No health benefits, and can be very dangerous</a:t>
            </a:r>
          </a:p>
          <a:p>
            <a:endParaRPr lang="en-US" dirty="0"/>
          </a:p>
          <a:p>
            <a:r>
              <a:rPr lang="en-US" dirty="0"/>
              <a:t>Bitter orange (synephrine): Sometimes used as an “ephedra substitute,” but can also raise blood pressure and heart rate.</a:t>
            </a:r>
          </a:p>
          <a:p>
            <a:endParaRPr lang="en-US" dirty="0"/>
          </a:p>
          <a:p>
            <a:r>
              <a:rPr lang="en-US" dirty="0"/>
              <a:t>Kava: Marketed for anxiety; associated with severe liver toxicity in rare cases.</a:t>
            </a:r>
          </a:p>
          <a:p>
            <a:endParaRPr lang="en-US" dirty="0"/>
          </a:p>
          <a:p>
            <a:r>
              <a:rPr lang="en-US" dirty="0"/>
              <a:t>Comfrey: Contains pyrrolizidine alkaloids that can cause liver failure; unsafe for oral use.</a:t>
            </a:r>
          </a:p>
          <a:p>
            <a:endParaRPr lang="en-US" dirty="0"/>
          </a:p>
          <a:p>
            <a:r>
              <a:rPr lang="en-US" dirty="0"/>
              <a:t>Yohimbe: Used for sexual enhancement or bodybuilding; can cause high blood pressure, anxiety, and heart arrhythmias.</a:t>
            </a:r>
          </a:p>
          <a:p>
            <a:endParaRPr lang="en-US" dirty="0"/>
          </a:p>
          <a:p>
            <a:r>
              <a:rPr lang="en-US" dirty="0"/>
              <a:t>Aconite (“wolf’s bane” or “</a:t>
            </a:r>
            <a:r>
              <a:rPr lang="en-US" dirty="0" err="1"/>
              <a:t>fuzi</a:t>
            </a:r>
            <a:r>
              <a:rPr lang="en-US" dirty="0"/>
              <a:t>”): Found in some traditional Chinese preparations; highly toxic and can cause fatal arrhythmias.</a:t>
            </a:r>
          </a:p>
        </p:txBody>
      </p:sp>
      <p:sp>
        <p:nvSpPr>
          <p:cNvPr id="4" name="Date Placeholder 3">
            <a:extLst>
              <a:ext uri="{FF2B5EF4-FFF2-40B4-BE49-F238E27FC236}">
                <a16:creationId xmlns:a16="http://schemas.microsoft.com/office/drawing/2014/main" id="{98E2BEAF-0CB4-9ECD-4E63-1CE4A74F718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2FE9210-F421-6CEA-C16A-1124A9712AC0}"/>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1148CF91-B3A9-AFB4-C496-C2D63D394EC3}"/>
              </a:ext>
            </a:extLst>
          </p:cNvPr>
          <p:cNvSpPr>
            <a:spLocks noGrp="1"/>
          </p:cNvSpPr>
          <p:nvPr>
            <p:ph type="sldNum" sz="quarter" idx="12"/>
          </p:nvPr>
        </p:nvSpPr>
        <p:spPr/>
        <p:txBody>
          <a:bodyPr/>
          <a:lstStyle/>
          <a:p>
            <a:pPr>
              <a:defRPr/>
            </a:pPr>
            <a:fld id="{BCA26155-0DCC-45D2-90B6-32F65F3F6C0F}" type="slidenum">
              <a:rPr lang="en-US" smtClean="0"/>
              <a:pPr>
                <a:defRPr/>
              </a:pPr>
              <a:t>31</a:t>
            </a:fld>
            <a:endParaRPr lang="en-US"/>
          </a:p>
        </p:txBody>
      </p:sp>
    </p:spTree>
    <p:extLst>
      <p:ext uri="{BB962C8B-B14F-4D97-AF65-F5344CB8AC3E}">
        <p14:creationId xmlns:p14="http://schemas.microsoft.com/office/powerpoint/2010/main" val="1406045369"/>
      </p:ext>
    </p:extLst>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D63D-894D-8506-13D7-6BEC5A89BFC5}"/>
              </a:ext>
            </a:extLst>
          </p:cNvPr>
          <p:cNvSpPr>
            <a:spLocks noGrp="1"/>
          </p:cNvSpPr>
          <p:nvPr>
            <p:ph type="title"/>
          </p:nvPr>
        </p:nvSpPr>
        <p:spPr/>
        <p:txBody>
          <a:bodyPr>
            <a:normAutofit/>
          </a:bodyPr>
          <a:lstStyle/>
          <a:p>
            <a:r>
              <a:rPr lang="en-US" dirty="0"/>
              <a:t>No Medicine is Better than Bad Medicine</a:t>
            </a:r>
          </a:p>
        </p:txBody>
      </p:sp>
      <p:sp>
        <p:nvSpPr>
          <p:cNvPr id="3" name="Content Placeholder 2">
            <a:extLst>
              <a:ext uri="{FF2B5EF4-FFF2-40B4-BE49-F238E27FC236}">
                <a16:creationId xmlns:a16="http://schemas.microsoft.com/office/drawing/2014/main" id="{2552E4BF-0FC0-3409-A93B-70F1D2B032AA}"/>
              </a:ext>
            </a:extLst>
          </p:cNvPr>
          <p:cNvSpPr>
            <a:spLocks noGrp="1"/>
          </p:cNvSpPr>
          <p:nvPr>
            <p:ph idx="1"/>
          </p:nvPr>
        </p:nvSpPr>
        <p:spPr/>
        <p:txBody>
          <a:bodyPr>
            <a:normAutofit/>
          </a:bodyPr>
          <a:lstStyle/>
          <a:p>
            <a:r>
              <a:rPr lang="en-US" dirty="0"/>
              <a:t>Some background:</a:t>
            </a:r>
          </a:p>
          <a:p>
            <a:pPr lvl="1"/>
            <a:r>
              <a:rPr lang="en-US" sz="1800" dirty="0"/>
              <a:t>People learned how to do amputations, set broken bones, and do sutures a LONG time ago.</a:t>
            </a:r>
          </a:p>
          <a:p>
            <a:pPr lvl="1"/>
            <a:r>
              <a:rPr lang="en-US" sz="1800" dirty="0"/>
              <a:t>Before the late 19</a:t>
            </a:r>
            <a:r>
              <a:rPr lang="en-US" sz="1800" baseline="30000" dirty="0"/>
              <a:t>th</a:t>
            </a:r>
            <a:r>
              <a:rPr lang="en-US" sz="1800" dirty="0"/>
              <a:t> Century, a lot of other things doctors did were actually quite bad for you.</a:t>
            </a:r>
          </a:p>
          <a:p>
            <a:pPr lvl="2"/>
            <a:r>
              <a:rPr lang="en-US" sz="1600" dirty="0"/>
              <a:t>Bleeding!</a:t>
            </a:r>
          </a:p>
          <a:p>
            <a:pPr lvl="2"/>
            <a:r>
              <a:rPr lang="en-US" sz="1600" dirty="0"/>
              <a:t>Arsenic</a:t>
            </a:r>
          </a:p>
          <a:p>
            <a:pPr lvl="2"/>
            <a:r>
              <a:rPr lang="en-US" sz="1600" dirty="0"/>
              <a:t>Mercury salts (particularly for syphilis)</a:t>
            </a:r>
          </a:p>
          <a:p>
            <a:pPr lvl="2"/>
            <a:r>
              <a:rPr lang="en-US" sz="1600" dirty="0"/>
              <a:t>Tabacco smoke enemas (no, I’m not making that up)</a:t>
            </a:r>
          </a:p>
          <a:p>
            <a:r>
              <a:rPr lang="en-US" sz="2200" dirty="0"/>
              <a:t>On the other hand:</a:t>
            </a:r>
          </a:p>
          <a:p>
            <a:pPr lvl="1"/>
            <a:r>
              <a:rPr lang="en-US" sz="1800" dirty="0"/>
              <a:t>The human immune system is truly amazing.</a:t>
            </a:r>
          </a:p>
          <a:p>
            <a:pPr lvl="1"/>
            <a:r>
              <a:rPr lang="en-US" sz="1800" dirty="0"/>
              <a:t>Most of the time, when you get sick, you get well again all on your own.</a:t>
            </a:r>
          </a:p>
          <a:p>
            <a:pPr lvl="1"/>
            <a:r>
              <a:rPr lang="en-US" sz="1800" dirty="0"/>
              <a:t>People don’t like to do nothing, so taking something that does nothing was sometimes a better option than the treatments at the time.</a:t>
            </a:r>
          </a:p>
          <a:p>
            <a:pPr lvl="1"/>
            <a:r>
              <a:rPr lang="en-US" sz="1800" dirty="0"/>
              <a:t>Which brings us to…</a:t>
            </a:r>
          </a:p>
          <a:p>
            <a:pPr lvl="1"/>
            <a:endParaRPr lang="en-US" sz="1800" dirty="0"/>
          </a:p>
        </p:txBody>
      </p:sp>
      <p:sp>
        <p:nvSpPr>
          <p:cNvPr id="4" name="Date Placeholder 3">
            <a:extLst>
              <a:ext uri="{FF2B5EF4-FFF2-40B4-BE49-F238E27FC236}">
                <a16:creationId xmlns:a16="http://schemas.microsoft.com/office/drawing/2014/main" id="{258DAFAE-DA49-2E75-DAA2-1BDF0EFD9D5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CD407E2-E177-AA3E-271F-FE0529059933}"/>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5B95496-97D7-5736-835D-5E70B0FF1E58}"/>
              </a:ext>
            </a:extLst>
          </p:cNvPr>
          <p:cNvSpPr>
            <a:spLocks noGrp="1"/>
          </p:cNvSpPr>
          <p:nvPr>
            <p:ph type="sldNum" sz="quarter" idx="12"/>
          </p:nvPr>
        </p:nvSpPr>
        <p:spPr/>
        <p:txBody>
          <a:bodyPr/>
          <a:lstStyle/>
          <a:p>
            <a:pPr>
              <a:defRPr/>
            </a:pPr>
            <a:fld id="{BCA26155-0DCC-45D2-90B6-32F65F3F6C0F}" type="slidenum">
              <a:rPr lang="en-US" smtClean="0"/>
              <a:pPr>
                <a:defRPr/>
              </a:pPr>
              <a:t>32</a:t>
            </a:fld>
            <a:endParaRPr lang="en-US"/>
          </a:p>
        </p:txBody>
      </p:sp>
    </p:spTree>
    <p:extLst>
      <p:ext uri="{BB962C8B-B14F-4D97-AF65-F5344CB8AC3E}">
        <p14:creationId xmlns:p14="http://schemas.microsoft.com/office/powerpoint/2010/main" val="780203211"/>
      </p:ext>
    </p:extLst>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FE08-687E-1739-C6BB-5D03EACA4773}"/>
              </a:ext>
            </a:extLst>
          </p:cNvPr>
          <p:cNvSpPr>
            <a:spLocks noGrp="1"/>
          </p:cNvSpPr>
          <p:nvPr>
            <p:ph type="title"/>
          </p:nvPr>
        </p:nvSpPr>
        <p:spPr/>
        <p:txBody>
          <a:bodyPr/>
          <a:lstStyle/>
          <a:p>
            <a:r>
              <a:rPr lang="en-US" dirty="0"/>
              <a:t>Homeopathy</a:t>
            </a:r>
          </a:p>
        </p:txBody>
      </p:sp>
      <p:sp>
        <p:nvSpPr>
          <p:cNvPr id="3" name="Content Placeholder 2">
            <a:extLst>
              <a:ext uri="{FF2B5EF4-FFF2-40B4-BE49-F238E27FC236}">
                <a16:creationId xmlns:a16="http://schemas.microsoft.com/office/drawing/2014/main" id="{626C0CC4-99B5-AEE1-B181-D90BDE9E7A05}"/>
              </a:ext>
            </a:extLst>
          </p:cNvPr>
          <p:cNvSpPr>
            <a:spLocks noGrp="1"/>
          </p:cNvSpPr>
          <p:nvPr>
            <p:ph idx="1"/>
          </p:nvPr>
        </p:nvSpPr>
        <p:spPr/>
        <p:txBody>
          <a:bodyPr>
            <a:normAutofit lnSpcReduction="10000"/>
          </a:bodyPr>
          <a:lstStyle/>
          <a:p>
            <a:r>
              <a:rPr lang="en-US" dirty="0"/>
              <a:t>Note: most people have </a:t>
            </a:r>
            <a:r>
              <a:rPr lang="en-US" i="1" dirty="0"/>
              <a:t>no idea </a:t>
            </a:r>
            <a:r>
              <a:rPr lang="en-US" dirty="0"/>
              <a:t>what </a:t>
            </a:r>
            <a:br>
              <a:rPr lang="en-US" dirty="0"/>
            </a:br>
            <a:r>
              <a:rPr lang="en-US" dirty="0"/>
              <a:t>homeopathy is, and it’s often misused </a:t>
            </a:r>
            <a:br>
              <a:rPr lang="en-US" dirty="0"/>
            </a:br>
            <a:r>
              <a:rPr lang="en-US" dirty="0"/>
              <a:t>as a synonym for “natural”, but it has </a:t>
            </a:r>
            <a:br>
              <a:rPr lang="en-US" dirty="0"/>
            </a:br>
            <a:r>
              <a:rPr lang="en-US" dirty="0"/>
              <a:t>a definite meaning.</a:t>
            </a:r>
          </a:p>
          <a:p>
            <a:r>
              <a:rPr lang="en-US" dirty="0"/>
              <a:t>It was developed in 1796 by the </a:t>
            </a:r>
            <a:br>
              <a:rPr lang="en-US" dirty="0"/>
            </a:br>
            <a:r>
              <a:rPr lang="en-US" dirty="0"/>
              <a:t>German physician Samuel </a:t>
            </a:r>
            <a:br>
              <a:rPr lang="en-US" dirty="0"/>
            </a:br>
            <a:r>
              <a:rPr lang="en-US" dirty="0"/>
              <a:t>Hahnemann, based on the theory </a:t>
            </a:r>
            <a:br>
              <a:rPr lang="en-US" dirty="0"/>
            </a:br>
            <a:r>
              <a:rPr lang="en-US" dirty="0"/>
              <a:t>that “like cures like”:</a:t>
            </a:r>
          </a:p>
          <a:p>
            <a:pPr lvl="1"/>
            <a:r>
              <a:rPr lang="en-US" dirty="0"/>
              <a:t>Identify something that causes a particular </a:t>
            </a:r>
            <a:br>
              <a:rPr lang="en-US" dirty="0"/>
            </a:br>
            <a:r>
              <a:rPr lang="en-US" dirty="0"/>
              <a:t>symptom (pain, sneezing, </a:t>
            </a:r>
            <a:r>
              <a:rPr lang="en-US" dirty="0" err="1"/>
              <a:t>etc</a:t>
            </a:r>
            <a:r>
              <a:rPr lang="en-US" dirty="0"/>
              <a:t>)</a:t>
            </a:r>
          </a:p>
          <a:p>
            <a:pPr lvl="1"/>
            <a:r>
              <a:rPr lang="en-US" dirty="0"/>
              <a:t>Add a small quantity of that to water</a:t>
            </a:r>
          </a:p>
          <a:p>
            <a:pPr lvl="1"/>
            <a:r>
              <a:rPr lang="en-US" dirty="0"/>
              <a:t>Dilute the water by successively adding a small quantity of it to a larger quantity, shaking it (referred to as “succussion*”), and repeating many times.</a:t>
            </a:r>
          </a:p>
          <a:p>
            <a:pPr lvl="1"/>
            <a:r>
              <a:rPr lang="en-US" dirty="0"/>
              <a:t>The resulting diluted mixture will cure the symptom in a person.</a:t>
            </a:r>
          </a:p>
          <a:p>
            <a:pPr marL="0" indent="0">
              <a:buNone/>
            </a:pPr>
            <a:endParaRPr lang="en-US" dirty="0"/>
          </a:p>
        </p:txBody>
      </p:sp>
      <p:sp>
        <p:nvSpPr>
          <p:cNvPr id="4" name="Date Placeholder 3">
            <a:extLst>
              <a:ext uri="{FF2B5EF4-FFF2-40B4-BE49-F238E27FC236}">
                <a16:creationId xmlns:a16="http://schemas.microsoft.com/office/drawing/2014/main" id="{E5FA6260-1970-B5BF-FFB8-9CE64C93A8E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D070670-BBE3-AC19-0F4D-29256B1CA2E8}"/>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61BE1AC4-12DF-E2C7-2003-EC8C50ECA617}"/>
              </a:ext>
            </a:extLst>
          </p:cNvPr>
          <p:cNvSpPr>
            <a:spLocks noGrp="1"/>
          </p:cNvSpPr>
          <p:nvPr>
            <p:ph type="sldNum" sz="quarter" idx="12"/>
          </p:nvPr>
        </p:nvSpPr>
        <p:spPr/>
        <p:txBody>
          <a:bodyPr/>
          <a:lstStyle/>
          <a:p>
            <a:pPr>
              <a:defRPr/>
            </a:pPr>
            <a:fld id="{BCA26155-0DCC-45D2-90B6-32F65F3F6C0F}" type="slidenum">
              <a:rPr lang="en-US" smtClean="0"/>
              <a:pPr>
                <a:defRPr/>
              </a:pPr>
              <a:t>33</a:t>
            </a:fld>
            <a:endParaRPr lang="en-US"/>
          </a:p>
        </p:txBody>
      </p:sp>
      <p:pic>
        <p:nvPicPr>
          <p:cNvPr id="3074" name="Picture 2" descr="Samuel Hahnemann">
            <a:extLst>
              <a:ext uri="{FF2B5EF4-FFF2-40B4-BE49-F238E27FC236}">
                <a16:creationId xmlns:a16="http://schemas.microsoft.com/office/drawing/2014/main" id="{FBF26193-9A16-3FC2-40BB-25C077CDD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0" y="471448"/>
            <a:ext cx="3175000" cy="406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203932C-B7CD-84D3-DF3C-BB03B6A748AF}"/>
              </a:ext>
            </a:extLst>
          </p:cNvPr>
          <p:cNvSpPr txBox="1"/>
          <p:nvPr/>
        </p:nvSpPr>
        <p:spPr>
          <a:xfrm>
            <a:off x="3172079" y="6398331"/>
            <a:ext cx="5735578" cy="307777"/>
          </a:xfrm>
          <a:prstGeom prst="rect">
            <a:avLst/>
          </a:prstGeom>
          <a:noFill/>
        </p:spPr>
        <p:txBody>
          <a:bodyPr wrap="square" rtlCol="0">
            <a:spAutoFit/>
          </a:bodyPr>
          <a:lstStyle/>
          <a:p>
            <a:pPr algn="r"/>
            <a:r>
              <a:rPr lang="en-US" sz="1400" dirty="0">
                <a:latin typeface="+mn-lt"/>
              </a:rPr>
              <a:t>*”traditionally 10 firm downward strokes of the arm, on a book” (</a:t>
            </a:r>
            <a:r>
              <a:rPr lang="en-US" sz="1400" dirty="0">
                <a:latin typeface="+mn-lt"/>
                <a:hlinkClick r:id="rId3"/>
              </a:rPr>
              <a:t>video</a:t>
            </a:r>
            <a:r>
              <a:rPr lang="en-US" sz="1400" dirty="0">
                <a:latin typeface="+mn-lt"/>
              </a:rPr>
              <a:t>)</a:t>
            </a:r>
          </a:p>
        </p:txBody>
      </p:sp>
    </p:spTree>
    <p:extLst>
      <p:ext uri="{BB962C8B-B14F-4D97-AF65-F5344CB8AC3E}">
        <p14:creationId xmlns:p14="http://schemas.microsoft.com/office/powerpoint/2010/main" val="3184744787"/>
      </p:ext>
    </p:extLst>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7AAD-E5BA-197C-A8CA-DCAF30BD0047}"/>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8A0A0EBC-4E82-824C-9F8A-9F0691C367CA}"/>
              </a:ext>
            </a:extLst>
          </p:cNvPr>
          <p:cNvSpPr>
            <a:spLocks noGrp="1"/>
          </p:cNvSpPr>
          <p:nvPr>
            <p:ph idx="1"/>
          </p:nvPr>
        </p:nvSpPr>
        <p:spPr/>
        <p:txBody>
          <a:bodyPr>
            <a:normAutofit fontScale="92500"/>
          </a:bodyPr>
          <a:lstStyle/>
          <a:p>
            <a:r>
              <a:rPr lang="en-US" dirty="0"/>
              <a:t>Homeopathic dilutions:</a:t>
            </a:r>
          </a:p>
          <a:p>
            <a:pPr lvl="1"/>
            <a:r>
              <a:rPr lang="en-US" dirty="0"/>
              <a:t>Dilutions are described by a number of dilution cycles, followed by a code representing the dilution factor for each cycle:</a:t>
            </a:r>
          </a:p>
          <a:p>
            <a:pPr lvl="2"/>
            <a:r>
              <a:rPr lang="en-US" dirty="0"/>
              <a:t>X (or D) for a factor of 10 dilution at each step</a:t>
            </a:r>
          </a:p>
          <a:p>
            <a:pPr lvl="2"/>
            <a:r>
              <a:rPr lang="en-US" dirty="0"/>
              <a:t>C for a factor of 100 at each step.</a:t>
            </a:r>
          </a:p>
          <a:p>
            <a:r>
              <a:rPr lang="en-US" dirty="0"/>
              <a:t>It’s believed that the more you dilute it, </a:t>
            </a:r>
            <a:r>
              <a:rPr lang="en-US" i="1" dirty="0"/>
              <a:t>the stronger it gets.</a:t>
            </a:r>
          </a:p>
          <a:p>
            <a:r>
              <a:rPr lang="en-US" dirty="0"/>
              <a:t>If you start with a liter, then a 30X dilution will be diluted factor of 10</a:t>
            </a:r>
            <a:r>
              <a:rPr lang="en-US" baseline="30000" dirty="0"/>
              <a:t>-30</a:t>
            </a:r>
            <a:r>
              <a:rPr lang="en-US" dirty="0"/>
              <a:t>, at which point there </a:t>
            </a:r>
            <a:r>
              <a:rPr lang="en-US" i="1" dirty="0"/>
              <a:t>won’t be a single molecule of the original substance left</a:t>
            </a:r>
            <a:r>
              <a:rPr lang="en-US" dirty="0"/>
              <a:t>.</a:t>
            </a:r>
          </a:p>
          <a:p>
            <a:r>
              <a:rPr lang="en-US" dirty="0"/>
              <a:t>Homeopathic remedies typically start at 30X and go as high as 100C = 10</a:t>
            </a:r>
            <a:r>
              <a:rPr lang="en-US" baseline="30000" dirty="0"/>
              <a:t>-200</a:t>
            </a:r>
            <a:r>
              <a:rPr lang="en-US" dirty="0"/>
              <a:t>, at which point,  there wouldn’t be a single molecule left if you started </a:t>
            </a:r>
            <a:r>
              <a:rPr lang="en-US" i="1" dirty="0"/>
              <a:t>with all of the oceans on Earth</a:t>
            </a:r>
            <a:r>
              <a:rPr lang="en-US" dirty="0"/>
              <a:t>.</a:t>
            </a:r>
          </a:p>
          <a:p>
            <a:r>
              <a:rPr lang="en-US" dirty="0"/>
              <a:t>In other words, homeopathic ”medicine” is nothing but pharmaceutically pure water!</a:t>
            </a:r>
          </a:p>
          <a:p>
            <a:endParaRPr lang="en-US" dirty="0"/>
          </a:p>
        </p:txBody>
      </p:sp>
      <p:sp>
        <p:nvSpPr>
          <p:cNvPr id="4" name="Date Placeholder 3">
            <a:extLst>
              <a:ext uri="{FF2B5EF4-FFF2-40B4-BE49-F238E27FC236}">
                <a16:creationId xmlns:a16="http://schemas.microsoft.com/office/drawing/2014/main" id="{C88310EF-3882-5F31-6E1A-DF57D461524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06DD21E-0893-F545-A1E8-AEB17EAEC609}"/>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4662A922-1EF4-2429-DC92-C46B5E169F15}"/>
              </a:ext>
            </a:extLst>
          </p:cNvPr>
          <p:cNvSpPr>
            <a:spLocks noGrp="1"/>
          </p:cNvSpPr>
          <p:nvPr>
            <p:ph type="sldNum" sz="quarter" idx="12"/>
          </p:nvPr>
        </p:nvSpPr>
        <p:spPr/>
        <p:txBody>
          <a:bodyPr/>
          <a:lstStyle/>
          <a:p>
            <a:pPr>
              <a:defRPr/>
            </a:pPr>
            <a:fld id="{BCA26155-0DCC-45D2-90B6-32F65F3F6C0F}" type="slidenum">
              <a:rPr lang="en-US" smtClean="0"/>
              <a:pPr>
                <a:defRPr/>
              </a:pPr>
              <a:t>34</a:t>
            </a:fld>
            <a:endParaRPr lang="en-US"/>
          </a:p>
        </p:txBody>
      </p:sp>
    </p:spTree>
    <p:extLst>
      <p:ext uri="{BB962C8B-B14F-4D97-AF65-F5344CB8AC3E}">
        <p14:creationId xmlns:p14="http://schemas.microsoft.com/office/powerpoint/2010/main" val="2630009467"/>
      </p:ext>
    </p:extLst>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EE382-94F1-C20B-BD40-D396263B662A}"/>
              </a:ext>
            </a:extLst>
          </p:cNvPr>
          <p:cNvSpPr>
            <a:spLocks noGrp="1"/>
          </p:cNvSpPr>
          <p:nvPr>
            <p:ph type="title"/>
          </p:nvPr>
        </p:nvSpPr>
        <p:spPr/>
        <p:txBody>
          <a:bodyPr/>
          <a:lstStyle/>
          <a:p>
            <a:r>
              <a:rPr lang="en-US" dirty="0"/>
              <a:t>How Did Homeopathy Catch On?</a:t>
            </a:r>
          </a:p>
        </p:txBody>
      </p:sp>
      <p:sp>
        <p:nvSpPr>
          <p:cNvPr id="3" name="Content Placeholder 2">
            <a:extLst>
              <a:ext uri="{FF2B5EF4-FFF2-40B4-BE49-F238E27FC236}">
                <a16:creationId xmlns:a16="http://schemas.microsoft.com/office/drawing/2014/main" id="{BE477900-480D-CC7D-2BD0-F68162D716F1}"/>
              </a:ext>
            </a:extLst>
          </p:cNvPr>
          <p:cNvSpPr>
            <a:spLocks noGrp="1"/>
          </p:cNvSpPr>
          <p:nvPr>
            <p:ph idx="1"/>
          </p:nvPr>
        </p:nvSpPr>
        <p:spPr/>
        <p:txBody>
          <a:bodyPr/>
          <a:lstStyle/>
          <a:p>
            <a:r>
              <a:rPr lang="en-US" dirty="0"/>
              <a:t>As I was saying, doing nothing was often better than the ”medical” alternative at the time.</a:t>
            </a:r>
          </a:p>
          <a:p>
            <a:r>
              <a:rPr lang="en-US" dirty="0"/>
              <a:t>For example, from </a:t>
            </a:r>
            <a:r>
              <a:rPr lang="en-US" dirty="0">
                <a:hlinkClick r:id="rId2"/>
              </a:rPr>
              <a:t>this source</a:t>
            </a:r>
            <a:r>
              <a:rPr lang="en-US" dirty="0"/>
              <a:t> (emphasis mine):</a:t>
            </a:r>
          </a:p>
          <a:p>
            <a:pPr lvl="1"/>
            <a:r>
              <a:rPr lang="en-US" sz="1800" dirty="0"/>
              <a:t>During the 19th-century cholera epidemic, death rates at the London Homeopathic Hospital were </a:t>
            </a:r>
            <a:r>
              <a:rPr lang="en-US" sz="1800" i="1" dirty="0"/>
              <a:t>three times lower </a:t>
            </a:r>
            <a:r>
              <a:rPr lang="en-US" sz="1800" dirty="0"/>
              <a:t>than at the Middlesex Hospital. Homeopathic sugar pills won't do anything against cholera, of course, but the reason for homeopathy's success in this epidemic is even more interesting than the placebo effect: at the time, nobody could treat cholera. So, while </a:t>
            </a:r>
            <a:r>
              <a:rPr lang="en-US" sz="1800" i="1" dirty="0"/>
              <a:t>hideous medical treatments such as blood-letting</a:t>
            </a:r>
            <a:r>
              <a:rPr lang="en-US" sz="1800" dirty="0"/>
              <a:t> were actively harmful, the homeopaths' treatments at least did nothing either way.</a:t>
            </a:r>
          </a:p>
          <a:p>
            <a:r>
              <a:rPr lang="en-US" sz="2200" dirty="0"/>
              <a:t>But is there any evidence that homeopathy actually does anything.</a:t>
            </a:r>
          </a:p>
        </p:txBody>
      </p:sp>
      <p:sp>
        <p:nvSpPr>
          <p:cNvPr id="4" name="Date Placeholder 3">
            <a:extLst>
              <a:ext uri="{FF2B5EF4-FFF2-40B4-BE49-F238E27FC236}">
                <a16:creationId xmlns:a16="http://schemas.microsoft.com/office/drawing/2014/main" id="{00B9D7A5-E5B9-4EC4-9A63-E047B4E603B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3ACBD70-B862-827E-5AD3-4EE41EF5C6A7}"/>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CCD84D27-B7CC-6786-6746-F3E3CD9DE18E}"/>
              </a:ext>
            </a:extLst>
          </p:cNvPr>
          <p:cNvSpPr>
            <a:spLocks noGrp="1"/>
          </p:cNvSpPr>
          <p:nvPr>
            <p:ph type="sldNum" sz="quarter" idx="12"/>
          </p:nvPr>
        </p:nvSpPr>
        <p:spPr/>
        <p:txBody>
          <a:bodyPr/>
          <a:lstStyle/>
          <a:p>
            <a:pPr>
              <a:defRPr/>
            </a:pPr>
            <a:fld id="{BCA26155-0DCC-45D2-90B6-32F65F3F6C0F}" type="slidenum">
              <a:rPr lang="en-US" smtClean="0"/>
              <a:pPr>
                <a:defRPr/>
              </a:pPr>
              <a:t>35</a:t>
            </a:fld>
            <a:endParaRPr lang="en-US"/>
          </a:p>
        </p:txBody>
      </p:sp>
    </p:spTree>
    <p:extLst>
      <p:ext uri="{BB962C8B-B14F-4D97-AF65-F5344CB8AC3E}">
        <p14:creationId xmlns:p14="http://schemas.microsoft.com/office/powerpoint/2010/main" val="143090236"/>
      </p:ext>
    </p:extLst>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224F-5F0E-DFAE-1BEC-D54A63842C5C}"/>
              </a:ext>
            </a:extLst>
          </p:cNvPr>
          <p:cNvSpPr>
            <a:spLocks noGrp="1"/>
          </p:cNvSpPr>
          <p:nvPr>
            <p:ph type="title"/>
          </p:nvPr>
        </p:nvSpPr>
        <p:spPr/>
        <p:txBody>
          <a:bodyPr/>
          <a:lstStyle/>
          <a:p>
            <a:r>
              <a:rPr lang="en-US" dirty="0"/>
              <a:t>Does Homeopathy Work?*</a:t>
            </a:r>
          </a:p>
        </p:txBody>
      </p:sp>
      <p:sp>
        <p:nvSpPr>
          <p:cNvPr id="3" name="Content Placeholder 2">
            <a:extLst>
              <a:ext uri="{FF2B5EF4-FFF2-40B4-BE49-F238E27FC236}">
                <a16:creationId xmlns:a16="http://schemas.microsoft.com/office/drawing/2014/main" id="{D9F9258E-A66F-8BA2-6D1C-F631A8248644}"/>
              </a:ext>
            </a:extLst>
          </p:cNvPr>
          <p:cNvSpPr>
            <a:spLocks noGrp="1"/>
          </p:cNvSpPr>
          <p:nvPr>
            <p:ph idx="1"/>
          </p:nvPr>
        </p:nvSpPr>
        <p:spPr/>
        <p:txBody>
          <a:bodyPr>
            <a:normAutofit fontScale="92500" lnSpcReduction="20000"/>
          </a:bodyPr>
          <a:lstStyle/>
          <a:p>
            <a:r>
              <a:rPr lang="en-US" sz="2000" dirty="0"/>
              <a:t>Over the years, a number of studies have purported to show statistically significant effects from homeopathic treatments.</a:t>
            </a:r>
          </a:p>
          <a:p>
            <a:pPr lvl="1"/>
            <a:r>
              <a:rPr lang="en-US" sz="1800" dirty="0"/>
              <a:t>However, later meta-analyses concluded these were the result of a combination of p-hacking and publication bias.</a:t>
            </a:r>
          </a:p>
          <a:p>
            <a:r>
              <a:rPr lang="en-US" sz="2000" dirty="0"/>
              <a:t>Later, better controlled studies have consistently found that the effects of homeopathic treatments are consistent with placebos (see, </a:t>
            </a:r>
            <a:r>
              <a:rPr lang="en-US" sz="2000" dirty="0" err="1"/>
              <a:t>eg</a:t>
            </a:r>
            <a:r>
              <a:rPr lang="en-US" sz="2000" dirty="0"/>
              <a:t>, </a:t>
            </a:r>
            <a:r>
              <a:rPr lang="en-US" sz="2000" dirty="0">
                <a:hlinkClick r:id="rId2"/>
              </a:rPr>
              <a:t>this paper</a:t>
            </a:r>
            <a:r>
              <a:rPr lang="en-US" sz="2000" dirty="0"/>
              <a:t>)</a:t>
            </a:r>
          </a:p>
          <a:p>
            <a:r>
              <a:rPr lang="en-US" sz="2000" dirty="0"/>
              <a:t>In 1988, a group led by Jaques Benveniste published a </a:t>
            </a:r>
            <a:r>
              <a:rPr lang="en-US" sz="2000" dirty="0">
                <a:hlinkClick r:id="rId3"/>
              </a:rPr>
              <a:t>paper in Nature</a:t>
            </a:r>
            <a:r>
              <a:rPr lang="en-US" sz="2000" dirty="0"/>
              <a:t>, titled</a:t>
            </a:r>
          </a:p>
          <a:p>
            <a:pPr lvl="1"/>
            <a:r>
              <a:rPr lang="en-US" sz="1700" dirty="0"/>
              <a:t>“Human basophil degranulation triggered by very dilute antiserum against </a:t>
            </a:r>
            <a:r>
              <a:rPr lang="en-US" sz="1700" dirty="0" err="1"/>
              <a:t>IgE</a:t>
            </a:r>
            <a:r>
              <a:rPr lang="en-US" sz="1700" dirty="0"/>
              <a:t>”</a:t>
            </a:r>
          </a:p>
          <a:p>
            <a:pPr marL="0" indent="0">
              <a:buNone/>
            </a:pPr>
            <a:r>
              <a:rPr lang="en-US" sz="2000" dirty="0"/>
              <a:t>   which purported to show evidence that water could have “memory”, </a:t>
            </a:r>
            <a:br>
              <a:rPr lang="en-US" sz="2000" dirty="0"/>
            </a:br>
            <a:r>
              <a:rPr lang="en-US" sz="2000" dirty="0"/>
              <a:t>   even when diluted beyond Avogadro’s Number.  It caused quite a stir.</a:t>
            </a:r>
          </a:p>
          <a:p>
            <a:r>
              <a:rPr lang="en-US" sz="2000" dirty="0"/>
              <a:t>Two weeks later, Nature sent an investigation team to Benveniste’s lab, which included James Randi, a professional magician and debunker.</a:t>
            </a:r>
          </a:p>
          <a:p>
            <a:pPr lvl="1"/>
            <a:r>
              <a:rPr lang="en-US" sz="1800" dirty="0"/>
              <a:t>Randi devised a “fool proof” double-blind protocol, with the full cooperation of Benveniste</a:t>
            </a:r>
          </a:p>
          <a:p>
            <a:pPr lvl="1"/>
            <a:r>
              <a:rPr lang="en-US" sz="1800" dirty="0"/>
              <a:t>Under this protocol, they could not reproduce the results.</a:t>
            </a:r>
          </a:p>
          <a:p>
            <a:pPr lvl="1"/>
            <a:r>
              <a:rPr lang="en-US" sz="1800" dirty="0"/>
              <a:t>Although it was never proven, Randi believe an over-zealous lab tech had falsified the previous results.</a:t>
            </a:r>
          </a:p>
          <a:p>
            <a:pPr lvl="1"/>
            <a:r>
              <a:rPr lang="en-US" sz="1800" dirty="0"/>
              <a:t>I heard Randi talk about this at the same 1989 APS meeting where they debunked Cold Fusion!</a:t>
            </a:r>
          </a:p>
        </p:txBody>
      </p:sp>
      <p:sp>
        <p:nvSpPr>
          <p:cNvPr id="4" name="Date Placeholder 3">
            <a:extLst>
              <a:ext uri="{FF2B5EF4-FFF2-40B4-BE49-F238E27FC236}">
                <a16:creationId xmlns:a16="http://schemas.microsoft.com/office/drawing/2014/main" id="{8143B43E-1E5B-5C70-1A18-0650E3AF7C9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F53BE8B-72DD-3640-15D3-AFBA2851E34A}"/>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FFB3C91B-673F-AFAE-44FB-43D89D338853}"/>
              </a:ext>
            </a:extLst>
          </p:cNvPr>
          <p:cNvSpPr>
            <a:spLocks noGrp="1"/>
          </p:cNvSpPr>
          <p:nvPr>
            <p:ph type="sldNum" sz="quarter" idx="12"/>
          </p:nvPr>
        </p:nvSpPr>
        <p:spPr/>
        <p:txBody>
          <a:bodyPr/>
          <a:lstStyle/>
          <a:p>
            <a:pPr>
              <a:defRPr/>
            </a:pPr>
            <a:fld id="{BCA26155-0DCC-45D2-90B6-32F65F3F6C0F}" type="slidenum">
              <a:rPr lang="en-US" smtClean="0"/>
              <a:pPr>
                <a:defRPr/>
              </a:pPr>
              <a:t>36</a:t>
            </a:fld>
            <a:endParaRPr lang="en-US"/>
          </a:p>
        </p:txBody>
      </p:sp>
      <p:sp>
        <p:nvSpPr>
          <p:cNvPr id="7" name="TextBox 6">
            <a:extLst>
              <a:ext uri="{FF2B5EF4-FFF2-40B4-BE49-F238E27FC236}">
                <a16:creationId xmlns:a16="http://schemas.microsoft.com/office/drawing/2014/main" id="{27941CAF-76AC-732E-6C9B-6C16B09A2655}"/>
              </a:ext>
            </a:extLst>
          </p:cNvPr>
          <p:cNvSpPr txBox="1"/>
          <p:nvPr/>
        </p:nvSpPr>
        <p:spPr>
          <a:xfrm>
            <a:off x="5878286" y="6379029"/>
            <a:ext cx="2950028" cy="307777"/>
          </a:xfrm>
          <a:prstGeom prst="rect">
            <a:avLst/>
          </a:prstGeom>
          <a:noFill/>
        </p:spPr>
        <p:txBody>
          <a:bodyPr wrap="square" rtlCol="0">
            <a:spAutoFit/>
          </a:bodyPr>
          <a:lstStyle/>
          <a:p>
            <a:pPr algn="r"/>
            <a:r>
              <a:rPr lang="en-US" sz="1400" dirty="0">
                <a:solidFill>
                  <a:srgbClr val="FF0000"/>
                </a:solidFill>
                <a:latin typeface="+mn-lt"/>
              </a:rPr>
              <a:t>*No</a:t>
            </a:r>
          </a:p>
        </p:txBody>
      </p:sp>
    </p:spTree>
    <p:extLst>
      <p:ext uri="{BB962C8B-B14F-4D97-AF65-F5344CB8AC3E}">
        <p14:creationId xmlns:p14="http://schemas.microsoft.com/office/powerpoint/2010/main" val="204090631"/>
      </p:ext>
    </p:extLst>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EF872-0EC3-C8B5-8087-516B7142C0BB}"/>
              </a:ext>
            </a:extLst>
          </p:cNvPr>
          <p:cNvSpPr>
            <a:spLocks noGrp="1"/>
          </p:cNvSpPr>
          <p:nvPr>
            <p:ph type="title"/>
          </p:nvPr>
        </p:nvSpPr>
        <p:spPr/>
        <p:txBody>
          <a:bodyPr/>
          <a:lstStyle/>
          <a:p>
            <a:r>
              <a:rPr lang="en-US" dirty="0"/>
              <a:t>Some Other Quack Therapies</a:t>
            </a:r>
          </a:p>
        </p:txBody>
      </p:sp>
      <p:sp>
        <p:nvSpPr>
          <p:cNvPr id="3" name="Content Placeholder 2">
            <a:extLst>
              <a:ext uri="{FF2B5EF4-FFF2-40B4-BE49-F238E27FC236}">
                <a16:creationId xmlns:a16="http://schemas.microsoft.com/office/drawing/2014/main" id="{69631F24-156D-EA6E-6B4A-5B0F5AD61DF4}"/>
              </a:ext>
            </a:extLst>
          </p:cNvPr>
          <p:cNvSpPr>
            <a:spLocks noGrp="1"/>
          </p:cNvSpPr>
          <p:nvPr>
            <p:ph idx="1"/>
          </p:nvPr>
        </p:nvSpPr>
        <p:spPr/>
        <p:txBody>
          <a:bodyPr/>
          <a:lstStyle/>
          <a:p>
            <a:r>
              <a:rPr lang="en-US" dirty="0"/>
              <a:t>Useless but harmless* </a:t>
            </a:r>
          </a:p>
          <a:p>
            <a:pPr lvl="1"/>
            <a:r>
              <a:rPr lang="en-US" dirty="0"/>
              <a:t>Gong baths</a:t>
            </a:r>
          </a:p>
          <a:p>
            <a:pPr lvl="1"/>
            <a:r>
              <a:rPr lang="en-US" dirty="0"/>
              <a:t>Reiki (massaging without touching)</a:t>
            </a:r>
          </a:p>
          <a:p>
            <a:pPr lvl="1"/>
            <a:r>
              <a:rPr lang="en-US" dirty="0"/>
              <a:t>Color therapy</a:t>
            </a:r>
          </a:p>
          <a:p>
            <a:pPr lvl="1"/>
            <a:r>
              <a:rPr lang="en-US" dirty="0"/>
              <a:t>Crystal healing</a:t>
            </a:r>
          </a:p>
          <a:p>
            <a:pPr lvl="1"/>
            <a:r>
              <a:rPr lang="en-US" dirty="0"/>
              <a:t>Magnetic and copper bracelets</a:t>
            </a:r>
          </a:p>
          <a:p>
            <a:pPr lvl="1"/>
            <a:r>
              <a:rPr lang="en-US" dirty="0"/>
              <a:t>Faith healing</a:t>
            </a:r>
          </a:p>
          <a:p>
            <a:r>
              <a:rPr lang="en-US" dirty="0"/>
              <a:t>Useless and dangerous</a:t>
            </a:r>
          </a:p>
          <a:p>
            <a:pPr lvl="1"/>
            <a:r>
              <a:rPr lang="en-US" dirty="0"/>
              <a:t>Coffee enemas and other extreme “detox” measures</a:t>
            </a:r>
          </a:p>
          <a:p>
            <a:pPr lvl="1"/>
            <a:r>
              <a:rPr lang="en-US" dirty="0"/>
              <a:t>Gerson therapy and other diet-based “cancer treatments”</a:t>
            </a:r>
          </a:p>
          <a:p>
            <a:pPr lvl="1"/>
            <a:r>
              <a:rPr lang="en-US" dirty="0"/>
              <a:t>Colloidal silver</a:t>
            </a:r>
          </a:p>
          <a:p>
            <a:pPr lvl="1"/>
            <a:r>
              <a:rPr lang="en-US" dirty="0"/>
              <a:t>Hydrogen peroxide therapy</a:t>
            </a:r>
          </a:p>
          <a:p>
            <a:pPr lvl="1"/>
            <a:r>
              <a:rPr lang="en-US" dirty="0"/>
              <a:t>Chlorine.</a:t>
            </a:r>
          </a:p>
          <a:p>
            <a:pPr lvl="1"/>
            <a:endParaRPr lang="en-US" dirty="0"/>
          </a:p>
        </p:txBody>
      </p:sp>
      <p:sp>
        <p:nvSpPr>
          <p:cNvPr id="4" name="Date Placeholder 3">
            <a:extLst>
              <a:ext uri="{FF2B5EF4-FFF2-40B4-BE49-F238E27FC236}">
                <a16:creationId xmlns:a16="http://schemas.microsoft.com/office/drawing/2014/main" id="{81A9B79A-2845-F514-8F08-32771AF8B44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C376A43-3B0A-C9F9-A6C9-CB74C828A527}"/>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3E5251D-37CF-0F67-6142-CDA7078CB7C4}"/>
              </a:ext>
            </a:extLst>
          </p:cNvPr>
          <p:cNvSpPr>
            <a:spLocks noGrp="1"/>
          </p:cNvSpPr>
          <p:nvPr>
            <p:ph type="sldNum" sz="quarter" idx="12"/>
          </p:nvPr>
        </p:nvSpPr>
        <p:spPr/>
        <p:txBody>
          <a:bodyPr/>
          <a:lstStyle/>
          <a:p>
            <a:pPr>
              <a:defRPr/>
            </a:pPr>
            <a:fld id="{BCA26155-0DCC-45D2-90B6-32F65F3F6C0F}" type="slidenum">
              <a:rPr lang="en-US" smtClean="0"/>
              <a:pPr>
                <a:defRPr/>
              </a:pPr>
              <a:t>37</a:t>
            </a:fld>
            <a:endParaRPr lang="en-US"/>
          </a:p>
        </p:txBody>
      </p:sp>
      <p:sp>
        <p:nvSpPr>
          <p:cNvPr id="7" name="TextBox 6">
            <a:extLst>
              <a:ext uri="{FF2B5EF4-FFF2-40B4-BE49-F238E27FC236}">
                <a16:creationId xmlns:a16="http://schemas.microsoft.com/office/drawing/2014/main" id="{C60F9876-EF6B-7621-9DB7-0DD3445FE3B0}"/>
              </a:ext>
            </a:extLst>
          </p:cNvPr>
          <p:cNvSpPr txBox="1"/>
          <p:nvPr/>
        </p:nvSpPr>
        <p:spPr>
          <a:xfrm>
            <a:off x="4136571" y="6469853"/>
            <a:ext cx="4893971" cy="307777"/>
          </a:xfrm>
          <a:prstGeom prst="rect">
            <a:avLst/>
          </a:prstGeom>
          <a:noFill/>
        </p:spPr>
        <p:txBody>
          <a:bodyPr wrap="square" rtlCol="0">
            <a:spAutoFit/>
          </a:bodyPr>
          <a:lstStyle/>
          <a:p>
            <a:pPr algn="r"/>
            <a:r>
              <a:rPr lang="en-US" sz="1400" dirty="0">
                <a:latin typeface="+mn-lt"/>
              </a:rPr>
              <a:t>*nothing is harmless if if makes you forego real medicine.</a:t>
            </a:r>
          </a:p>
        </p:txBody>
      </p:sp>
    </p:spTree>
    <p:extLst>
      <p:ext uri="{BB962C8B-B14F-4D97-AF65-F5344CB8AC3E}">
        <p14:creationId xmlns:p14="http://schemas.microsoft.com/office/powerpoint/2010/main" val="1204099228"/>
      </p:ext>
    </p:extLst>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4C78A-C0AC-F2F0-4464-F013A3E8DA19}"/>
              </a:ext>
            </a:extLst>
          </p:cNvPr>
          <p:cNvSpPr>
            <a:spLocks noGrp="1"/>
          </p:cNvSpPr>
          <p:nvPr>
            <p:ph type="title"/>
          </p:nvPr>
        </p:nvSpPr>
        <p:spPr/>
        <p:txBody>
          <a:bodyPr/>
          <a:lstStyle/>
          <a:p>
            <a:r>
              <a:rPr lang="en-US" dirty="0"/>
              <a:t>And Sometimes it’s just Fraud</a:t>
            </a:r>
          </a:p>
        </p:txBody>
      </p:sp>
      <p:sp>
        <p:nvSpPr>
          <p:cNvPr id="3" name="Content Placeholder 2">
            <a:extLst>
              <a:ext uri="{FF2B5EF4-FFF2-40B4-BE49-F238E27FC236}">
                <a16:creationId xmlns:a16="http://schemas.microsoft.com/office/drawing/2014/main" id="{40062241-03C2-2BCE-C6D5-06A6B37C15C4}"/>
              </a:ext>
            </a:extLst>
          </p:cNvPr>
          <p:cNvSpPr>
            <a:spLocks noGrp="1"/>
          </p:cNvSpPr>
          <p:nvPr>
            <p:ph idx="1"/>
          </p:nvPr>
        </p:nvSpPr>
        <p:spPr/>
        <p:txBody>
          <a:bodyPr>
            <a:normAutofit fontScale="92500" lnSpcReduction="10000"/>
          </a:bodyPr>
          <a:lstStyle/>
          <a:p>
            <a:r>
              <a:rPr lang="en-US" sz="2000" dirty="0"/>
              <a:t>In 2003, 19-year-old Elizabeth Holmes founded Theranos </a:t>
            </a:r>
            <a:br>
              <a:rPr lang="en-US" sz="2000" dirty="0"/>
            </a:br>
            <a:r>
              <a:rPr lang="en-US" sz="2000" dirty="0"/>
              <a:t>and claimed to have developed a technology that could </a:t>
            </a:r>
            <a:br>
              <a:rPr lang="en-US" sz="2000" dirty="0"/>
            </a:br>
            <a:r>
              <a:rPr lang="en-US" sz="2000" dirty="0"/>
              <a:t>perform hundreds of medical tests with a single drop </a:t>
            </a:r>
            <a:br>
              <a:rPr lang="en-US" sz="2000" dirty="0"/>
            </a:br>
            <a:r>
              <a:rPr lang="en-US" sz="2000" dirty="0"/>
              <a:t>of blood.</a:t>
            </a:r>
          </a:p>
          <a:p>
            <a:pPr lvl="1"/>
            <a:r>
              <a:rPr lang="en-US" sz="1600" dirty="0"/>
              <a:t>Using a machine called the Edison</a:t>
            </a:r>
          </a:p>
          <a:p>
            <a:r>
              <a:rPr lang="en-US" sz="2000" dirty="0"/>
              <a:t>The media totally ate it up:</a:t>
            </a:r>
          </a:p>
          <a:p>
            <a:pPr lvl="1"/>
            <a:r>
              <a:rPr lang="en-US" sz="1600" dirty="0"/>
              <a:t>Young female Stanford dropout sets medical world on its ear!</a:t>
            </a:r>
          </a:p>
          <a:p>
            <a:pPr lvl="1"/>
            <a:r>
              <a:rPr lang="en-US" sz="1600" dirty="0"/>
              <a:t>(put a pin in this for our Science and the Media lecture)</a:t>
            </a:r>
          </a:p>
          <a:p>
            <a:r>
              <a:rPr lang="en-US" sz="2000" dirty="0"/>
              <a:t>She was </a:t>
            </a:r>
            <a:r>
              <a:rPr lang="en-US" sz="2000" i="1" dirty="0"/>
              <a:t>great</a:t>
            </a:r>
            <a:r>
              <a:rPr lang="en-US" sz="2000" dirty="0"/>
              <a:t> at getting investors!</a:t>
            </a:r>
          </a:p>
          <a:p>
            <a:pPr lvl="1"/>
            <a:r>
              <a:rPr lang="en-US" sz="1800" dirty="0"/>
              <a:t>Raised $700M from venture capitalists</a:t>
            </a:r>
          </a:p>
          <a:p>
            <a:pPr lvl="1"/>
            <a:r>
              <a:rPr lang="en-US" sz="1800" dirty="0"/>
              <a:t>In 2012, signed a $350M contract with Safeway to install machines in 800 locations.</a:t>
            </a:r>
          </a:p>
          <a:p>
            <a:pPr lvl="1"/>
            <a:r>
              <a:rPr lang="en-US" sz="1800" dirty="0"/>
              <a:t>In 2013, signed a partnership with Walgreens to install machines in 40 locations</a:t>
            </a:r>
          </a:p>
          <a:p>
            <a:pPr lvl="1"/>
            <a:r>
              <a:rPr lang="en-US" sz="1800" dirty="0"/>
              <a:t>Numerous partnerships with clinics</a:t>
            </a:r>
          </a:p>
          <a:p>
            <a:pPr lvl="1"/>
            <a:r>
              <a:rPr lang="en-US" sz="1800" dirty="0"/>
              <a:t>At its peak Theranos was valued at $9B</a:t>
            </a:r>
          </a:p>
          <a:p>
            <a:pPr lvl="1"/>
            <a:r>
              <a:rPr lang="en-US" sz="1800" dirty="0"/>
              <a:t>Her net worth was estimated at $4.5B</a:t>
            </a:r>
          </a:p>
          <a:p>
            <a:r>
              <a:rPr lang="en-US" sz="2000" dirty="0"/>
              <a:t>So why don’t we have these machines at your local Walgreens or Safeway?</a:t>
            </a:r>
          </a:p>
        </p:txBody>
      </p:sp>
      <p:sp>
        <p:nvSpPr>
          <p:cNvPr id="4" name="Date Placeholder 3">
            <a:extLst>
              <a:ext uri="{FF2B5EF4-FFF2-40B4-BE49-F238E27FC236}">
                <a16:creationId xmlns:a16="http://schemas.microsoft.com/office/drawing/2014/main" id="{E7B035EC-D29D-9F6E-393D-AAC0E02B999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5F874A7-6FD6-856B-FD84-BB35B82FFFC2}"/>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1331EFD-52F1-2807-1291-1BDC664AD585}"/>
              </a:ext>
            </a:extLst>
          </p:cNvPr>
          <p:cNvSpPr>
            <a:spLocks noGrp="1"/>
          </p:cNvSpPr>
          <p:nvPr>
            <p:ph type="sldNum" sz="quarter" idx="12"/>
          </p:nvPr>
        </p:nvSpPr>
        <p:spPr/>
        <p:txBody>
          <a:bodyPr/>
          <a:lstStyle/>
          <a:p>
            <a:pPr>
              <a:defRPr/>
            </a:pPr>
            <a:fld id="{BCA26155-0DCC-45D2-90B6-32F65F3F6C0F}" type="slidenum">
              <a:rPr lang="en-US" smtClean="0"/>
              <a:pPr>
                <a:defRPr/>
              </a:pPr>
              <a:t>38</a:t>
            </a:fld>
            <a:endParaRPr lang="en-US"/>
          </a:p>
        </p:txBody>
      </p:sp>
      <p:pic>
        <p:nvPicPr>
          <p:cNvPr id="1026" name="Picture 2" descr="Elizabeth Holmes">
            <a:extLst>
              <a:ext uri="{FF2B5EF4-FFF2-40B4-BE49-F238E27FC236}">
                <a16:creationId xmlns:a16="http://schemas.microsoft.com/office/drawing/2014/main" id="{840E0AB4-7516-E3DF-F3AE-BC1D876EF5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35" t="1791" r="12934" b="15500"/>
          <a:stretch>
            <a:fillRect/>
          </a:stretch>
        </p:blipFill>
        <p:spPr bwMode="auto">
          <a:xfrm>
            <a:off x="7014153" y="558534"/>
            <a:ext cx="1983783" cy="237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228379"/>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EDC-AD14-32F7-7278-B9B8472151EA}"/>
              </a:ext>
            </a:extLst>
          </p:cNvPr>
          <p:cNvSpPr>
            <a:spLocks noGrp="1"/>
          </p:cNvSpPr>
          <p:nvPr>
            <p:ph type="title"/>
          </p:nvPr>
        </p:nvSpPr>
        <p:spPr/>
        <p:txBody>
          <a:bodyPr/>
          <a:lstStyle/>
          <a:p>
            <a:r>
              <a:rPr lang="en-US" dirty="0"/>
              <a:t>The End of Theranos</a:t>
            </a:r>
          </a:p>
        </p:txBody>
      </p:sp>
      <p:sp>
        <p:nvSpPr>
          <p:cNvPr id="3" name="Content Placeholder 2">
            <a:extLst>
              <a:ext uri="{FF2B5EF4-FFF2-40B4-BE49-F238E27FC236}">
                <a16:creationId xmlns:a16="http://schemas.microsoft.com/office/drawing/2014/main" id="{07C968FB-2A9B-96D8-BEFE-49336EDB518A}"/>
              </a:ext>
            </a:extLst>
          </p:cNvPr>
          <p:cNvSpPr>
            <a:spLocks noGrp="1"/>
          </p:cNvSpPr>
          <p:nvPr>
            <p:ph idx="1"/>
          </p:nvPr>
        </p:nvSpPr>
        <p:spPr/>
        <p:txBody>
          <a:bodyPr>
            <a:normAutofit lnSpcReduction="10000"/>
          </a:bodyPr>
          <a:lstStyle/>
          <a:p>
            <a:r>
              <a:rPr lang="en-US" sz="2000" dirty="0"/>
              <a:t>There were HUGE red flags right from the beginning</a:t>
            </a:r>
          </a:p>
          <a:p>
            <a:pPr lvl="1"/>
            <a:r>
              <a:rPr lang="en-US" sz="1600" dirty="0"/>
              <a:t>Remember what I said in the first lecture about “science” vs. “technology”</a:t>
            </a:r>
          </a:p>
          <a:p>
            <a:pPr lvl="1"/>
            <a:r>
              <a:rPr lang="en-US" sz="1600" dirty="0"/>
              <a:t>There have been many famous college dropouts who have founded tech companies (Bill Gates, Steve Jobs*, Mark Zuckerberg, </a:t>
            </a:r>
            <a:r>
              <a:rPr lang="en-US" sz="1600" dirty="0" err="1"/>
              <a:t>etc</a:t>
            </a:r>
            <a:r>
              <a:rPr lang="en-US" sz="1600" dirty="0"/>
              <a:t>), this required hundreds of scientific breakthroughs, and a college sophomore simply doesn’t have the skills.</a:t>
            </a:r>
          </a:p>
          <a:p>
            <a:pPr lvl="1"/>
            <a:r>
              <a:rPr lang="en-US" sz="1600" dirty="0"/>
              <a:t>Most of the investors were had never invested in biotech before.  Traditional biotech VCs avoided Theranos like the plague.</a:t>
            </a:r>
          </a:p>
          <a:p>
            <a:pPr lvl="1"/>
            <a:r>
              <a:rPr lang="en-US" sz="1600" dirty="0"/>
              <a:t> In 2015, Stanford Professor John Ioannidis </a:t>
            </a:r>
            <a:r>
              <a:rPr lang="en-US" sz="1600" dirty="0">
                <a:hlinkClick r:id="rId2"/>
              </a:rPr>
              <a:t>published a letter</a:t>
            </a:r>
            <a:r>
              <a:rPr lang="en-US" sz="1600" dirty="0"/>
              <a:t> in the JAMA pointing out that Theranos had published NO peer-reviewed articles on any of the procedures that had allegedly been developed</a:t>
            </a:r>
          </a:p>
          <a:p>
            <a:r>
              <a:rPr lang="en-US" sz="2200" dirty="0"/>
              <a:t>Exposure and Downfall</a:t>
            </a:r>
          </a:p>
          <a:p>
            <a:pPr lvl="1"/>
            <a:r>
              <a:rPr lang="en-US" sz="1600" dirty="0"/>
              <a:t>Later in 2015, John </a:t>
            </a:r>
            <a:r>
              <a:rPr lang="en-US" sz="1600" dirty="0" err="1"/>
              <a:t>Carryrou</a:t>
            </a:r>
            <a:r>
              <a:rPr lang="en-US" sz="1600" dirty="0"/>
              <a:t> published an </a:t>
            </a:r>
            <a:r>
              <a:rPr lang="en-US" sz="1600" dirty="0">
                <a:hlinkClick r:id="rId3"/>
              </a:rPr>
              <a:t>article in the WSJ</a:t>
            </a:r>
            <a:r>
              <a:rPr lang="en-US" sz="1600" dirty="0"/>
              <a:t> revealing that the Edison machines were just props.  Theranos had in fact been shipping blood samples back to their lab and using off the shelf Siemens machines, which required them to highly dilute the blood samples, making them extremely unreliable. </a:t>
            </a:r>
          </a:p>
          <a:p>
            <a:pPr lvl="1"/>
            <a:r>
              <a:rPr lang="en-US" sz="1600" dirty="0"/>
              <a:t>By 2018, the valuation of Theranos and Holmes’ net worth had fallen from billions to almost zero and the company shut down</a:t>
            </a:r>
          </a:p>
          <a:p>
            <a:pPr lvl="1"/>
            <a:r>
              <a:rPr lang="en-US" sz="1600" dirty="0"/>
              <a:t>That year, she and her partner Sunny Balwani were indicted with multiple counts of fraud.</a:t>
            </a:r>
          </a:p>
          <a:p>
            <a:pPr lvl="1"/>
            <a:r>
              <a:rPr lang="en-US" sz="1600" dirty="0"/>
              <a:t>They were both found guilty on several counts, and in 2022 were sentenced to 11 and 12 years in prison, respectively, where they both now reside.</a:t>
            </a:r>
          </a:p>
          <a:p>
            <a:pPr lvl="1"/>
            <a:endParaRPr lang="en-US" sz="1400" dirty="0"/>
          </a:p>
        </p:txBody>
      </p:sp>
      <p:sp>
        <p:nvSpPr>
          <p:cNvPr id="4" name="Date Placeholder 3">
            <a:extLst>
              <a:ext uri="{FF2B5EF4-FFF2-40B4-BE49-F238E27FC236}">
                <a16:creationId xmlns:a16="http://schemas.microsoft.com/office/drawing/2014/main" id="{51D4CF93-2873-07C6-D72A-3808FF8403F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5808FD7-0401-9011-03C7-E22334CD207E}"/>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93483A88-70DB-37A3-AC90-30D2DD2D541D}"/>
              </a:ext>
            </a:extLst>
          </p:cNvPr>
          <p:cNvSpPr>
            <a:spLocks noGrp="1"/>
          </p:cNvSpPr>
          <p:nvPr>
            <p:ph type="sldNum" sz="quarter" idx="12"/>
          </p:nvPr>
        </p:nvSpPr>
        <p:spPr/>
        <p:txBody>
          <a:bodyPr/>
          <a:lstStyle/>
          <a:p>
            <a:pPr>
              <a:defRPr/>
            </a:pPr>
            <a:fld id="{BCA26155-0DCC-45D2-90B6-32F65F3F6C0F}" type="slidenum">
              <a:rPr lang="en-US" smtClean="0"/>
              <a:pPr>
                <a:defRPr/>
              </a:pPr>
              <a:t>39</a:t>
            </a:fld>
            <a:endParaRPr lang="en-US"/>
          </a:p>
        </p:txBody>
      </p:sp>
      <p:sp>
        <p:nvSpPr>
          <p:cNvPr id="7" name="TextBox 6">
            <a:extLst>
              <a:ext uri="{FF2B5EF4-FFF2-40B4-BE49-F238E27FC236}">
                <a16:creationId xmlns:a16="http://schemas.microsoft.com/office/drawing/2014/main" id="{E852C9EB-0665-BE5F-DD8D-BB85EFF37AE8}"/>
              </a:ext>
            </a:extLst>
          </p:cNvPr>
          <p:cNvSpPr txBox="1"/>
          <p:nvPr/>
        </p:nvSpPr>
        <p:spPr>
          <a:xfrm>
            <a:off x="3091543" y="6485242"/>
            <a:ext cx="6052457" cy="276999"/>
          </a:xfrm>
          <a:prstGeom prst="rect">
            <a:avLst/>
          </a:prstGeom>
          <a:noFill/>
        </p:spPr>
        <p:txBody>
          <a:bodyPr wrap="square" rtlCol="0">
            <a:spAutoFit/>
          </a:bodyPr>
          <a:lstStyle/>
          <a:p>
            <a:pPr algn="r"/>
            <a:r>
              <a:rPr lang="en-US" sz="1200" dirty="0">
                <a:latin typeface="+mn-lt"/>
              </a:rPr>
              <a:t>*Holmes was so obsessed with Jobs that she started to dress and talk like him.</a:t>
            </a:r>
          </a:p>
        </p:txBody>
      </p:sp>
    </p:spTree>
    <p:extLst>
      <p:ext uri="{BB962C8B-B14F-4D97-AF65-F5344CB8AC3E}">
        <p14:creationId xmlns:p14="http://schemas.microsoft.com/office/powerpoint/2010/main" val="347810154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09C57-96EC-34E1-BDDC-F55A720C63E6}"/>
              </a:ext>
            </a:extLst>
          </p:cNvPr>
          <p:cNvSpPr>
            <a:spLocks noGrp="1"/>
          </p:cNvSpPr>
          <p:nvPr>
            <p:ph type="title"/>
          </p:nvPr>
        </p:nvSpPr>
        <p:spPr/>
        <p:txBody>
          <a:bodyPr/>
          <a:lstStyle/>
          <a:p>
            <a:r>
              <a:rPr lang="en-US" dirty="0"/>
              <a:t>Miasma Theory</a:t>
            </a:r>
          </a:p>
        </p:txBody>
      </p:sp>
      <p:sp>
        <p:nvSpPr>
          <p:cNvPr id="3" name="Content Placeholder 2">
            <a:extLst>
              <a:ext uri="{FF2B5EF4-FFF2-40B4-BE49-F238E27FC236}">
                <a16:creationId xmlns:a16="http://schemas.microsoft.com/office/drawing/2014/main" id="{9E1234A7-244D-BC5A-C2C0-D1F754235BFD}"/>
              </a:ext>
            </a:extLst>
          </p:cNvPr>
          <p:cNvSpPr>
            <a:spLocks noGrp="1"/>
          </p:cNvSpPr>
          <p:nvPr>
            <p:ph idx="1"/>
          </p:nvPr>
        </p:nvSpPr>
        <p:spPr/>
        <p:txBody>
          <a:bodyPr>
            <a:normAutofit fontScale="92500" lnSpcReduction="10000"/>
          </a:bodyPr>
          <a:lstStyle/>
          <a:p>
            <a:r>
              <a:rPr lang="en-US" dirty="0"/>
              <a:t>In the 5</a:t>
            </a:r>
            <a:r>
              <a:rPr lang="en-US" baseline="30000" dirty="0"/>
              <a:t>th</a:t>
            </a:r>
            <a:r>
              <a:rPr lang="en-US" dirty="0"/>
              <a:t> Century BC, Hippocrates suggested that diseases are caused by “bad air”, produced by rotting organic matter.</a:t>
            </a:r>
          </a:p>
          <a:p>
            <a:pPr lvl="1"/>
            <a:r>
              <a:rPr lang="en-US" dirty="0"/>
              <a:t>“miasma” is a Greek word meaning something </a:t>
            </a:r>
            <a:br>
              <a:rPr lang="en-US" dirty="0"/>
            </a:br>
            <a:r>
              <a:rPr lang="en-US" dirty="0"/>
              <a:t>like “pollution”</a:t>
            </a:r>
          </a:p>
          <a:p>
            <a:pPr lvl="1"/>
            <a:r>
              <a:rPr lang="en-US" dirty="0"/>
              <a:t>“Malaria” literally means “bad air”</a:t>
            </a:r>
          </a:p>
          <a:p>
            <a:r>
              <a:rPr lang="en-US" dirty="0"/>
              <a:t>This theory dominated medicine until the late </a:t>
            </a:r>
            <a:br>
              <a:rPr lang="en-US" dirty="0"/>
            </a:br>
            <a:r>
              <a:rPr lang="en-US" dirty="0"/>
              <a:t>19</a:t>
            </a:r>
            <a:r>
              <a:rPr lang="en-US" baseline="30000" dirty="0"/>
              <a:t>th</a:t>
            </a:r>
            <a:r>
              <a:rPr lang="en-US" dirty="0"/>
              <a:t> Century!</a:t>
            </a:r>
          </a:p>
          <a:p>
            <a:r>
              <a:rPr lang="en-US" dirty="0"/>
              <a:t>It was believed bad air would smell bad.</a:t>
            </a:r>
          </a:p>
          <a:p>
            <a:pPr lvl="1"/>
            <a:r>
              <a:rPr lang="en-US" dirty="0"/>
              <a:t>This gave rise to “plague masks”, which were filled </a:t>
            </a:r>
            <a:br>
              <a:rPr lang="en-US" dirty="0"/>
            </a:br>
            <a:r>
              <a:rPr lang="en-US" dirty="0"/>
              <a:t>with flowers and and other aromatics (and did </a:t>
            </a:r>
            <a:br>
              <a:rPr lang="en-US" dirty="0"/>
            </a:br>
            <a:r>
              <a:rPr lang="en-US" dirty="0"/>
              <a:t>absolutely nothing).</a:t>
            </a:r>
          </a:p>
          <a:p>
            <a:pPr lvl="1"/>
            <a:r>
              <a:rPr lang="en-US" dirty="0"/>
              <a:t>It also prompted people to clean</a:t>
            </a:r>
            <a:br>
              <a:rPr lang="en-US" dirty="0"/>
            </a:br>
            <a:r>
              <a:rPr lang="en-US" dirty="0"/>
              <a:t>up their garbage, which accidentally</a:t>
            </a:r>
            <a:br>
              <a:rPr lang="en-US" dirty="0"/>
            </a:br>
            <a:r>
              <a:rPr lang="en-US" dirty="0"/>
              <a:t>quite a bit of good. For example, Florence</a:t>
            </a:r>
            <a:br>
              <a:rPr lang="en-US" dirty="0"/>
            </a:br>
            <a:r>
              <a:rPr lang="en-US" dirty="0"/>
              <a:t>Nightingale believed miasma theory and</a:t>
            </a:r>
            <a:br>
              <a:rPr lang="en-US" dirty="0"/>
            </a:br>
            <a:r>
              <a:rPr lang="en-US" dirty="0"/>
              <a:t>that caused to champion cleanliness.</a:t>
            </a:r>
          </a:p>
          <a:p>
            <a:r>
              <a:rPr lang="en-US" dirty="0"/>
              <a:t>How did we get to germ theory?</a:t>
            </a:r>
          </a:p>
          <a:p>
            <a:pPr marL="0" indent="0">
              <a:buNone/>
            </a:pPr>
            <a:endParaRPr lang="en-US" dirty="0"/>
          </a:p>
        </p:txBody>
      </p:sp>
      <p:sp>
        <p:nvSpPr>
          <p:cNvPr id="4" name="Date Placeholder 3">
            <a:extLst>
              <a:ext uri="{FF2B5EF4-FFF2-40B4-BE49-F238E27FC236}">
                <a16:creationId xmlns:a16="http://schemas.microsoft.com/office/drawing/2014/main" id="{4D936120-B9BB-4CB3-0EEB-A5E05FE2522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21DA5A7-B4FA-E84E-2320-C5E146A1C00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04CB1FE7-27E9-2069-E5F8-0D5168A65C40}"/>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pic>
        <p:nvPicPr>
          <p:cNvPr id="9" name="Picture 8">
            <a:extLst>
              <a:ext uri="{FF2B5EF4-FFF2-40B4-BE49-F238E27FC236}">
                <a16:creationId xmlns:a16="http://schemas.microsoft.com/office/drawing/2014/main" id="{A8FD41D3-F444-7259-6FEB-86257D90D581}"/>
              </a:ext>
            </a:extLst>
          </p:cNvPr>
          <p:cNvPicPr>
            <a:picLocks noChangeAspect="1"/>
          </p:cNvPicPr>
          <p:nvPr/>
        </p:nvPicPr>
        <p:blipFill>
          <a:blip r:embed="rId2"/>
          <a:srcRect b="34006"/>
          <a:stretch>
            <a:fillRect/>
          </a:stretch>
        </p:blipFill>
        <p:spPr>
          <a:xfrm>
            <a:off x="6724956" y="1957629"/>
            <a:ext cx="2226967" cy="2021221"/>
          </a:xfrm>
          <a:prstGeom prst="rect">
            <a:avLst/>
          </a:prstGeom>
        </p:spPr>
      </p:pic>
      <p:pic>
        <p:nvPicPr>
          <p:cNvPr id="3074" name="Picture 2">
            <a:extLst>
              <a:ext uri="{FF2B5EF4-FFF2-40B4-BE49-F238E27FC236}">
                <a16:creationId xmlns:a16="http://schemas.microsoft.com/office/drawing/2014/main" id="{9487897D-8C62-61F4-A010-C6E94CCE10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281"/>
          <a:stretch>
            <a:fillRect/>
          </a:stretch>
        </p:blipFill>
        <p:spPr bwMode="auto">
          <a:xfrm>
            <a:off x="6095999" y="4146575"/>
            <a:ext cx="2764971" cy="264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42860"/>
      </p:ext>
    </p:extLst>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47AB-0F61-1F17-356B-DAB25F2FE7CC}"/>
              </a:ext>
            </a:extLst>
          </p:cNvPr>
          <p:cNvSpPr>
            <a:spLocks noGrp="1"/>
          </p:cNvSpPr>
          <p:nvPr>
            <p:ph type="title"/>
          </p:nvPr>
        </p:nvSpPr>
        <p:spPr/>
        <p:txBody>
          <a:bodyPr/>
          <a:lstStyle/>
          <a:p>
            <a:r>
              <a:rPr lang="en-US" dirty="0"/>
              <a:t>A (Very) Brief History of Autism</a:t>
            </a:r>
          </a:p>
        </p:txBody>
      </p:sp>
      <p:sp>
        <p:nvSpPr>
          <p:cNvPr id="3" name="Content Placeholder 2">
            <a:extLst>
              <a:ext uri="{FF2B5EF4-FFF2-40B4-BE49-F238E27FC236}">
                <a16:creationId xmlns:a16="http://schemas.microsoft.com/office/drawing/2014/main" id="{BE5948FC-5132-858F-16B0-C2E9E7F4BB62}"/>
              </a:ext>
            </a:extLst>
          </p:cNvPr>
          <p:cNvSpPr>
            <a:spLocks noGrp="1"/>
          </p:cNvSpPr>
          <p:nvPr>
            <p:ph idx="1"/>
          </p:nvPr>
        </p:nvSpPr>
        <p:spPr/>
        <p:txBody>
          <a:bodyPr>
            <a:normAutofit/>
          </a:bodyPr>
          <a:lstStyle/>
          <a:p>
            <a:r>
              <a:rPr lang="en-US" sz="2000" dirty="0"/>
              <a:t>Historical descriptions of certain people show that autism has always been around.</a:t>
            </a:r>
          </a:p>
          <a:p>
            <a:r>
              <a:rPr lang="en-US" sz="2000" dirty="0"/>
              <a:t>Autism was first identified in 1911 by Eugen Bleuler, </a:t>
            </a:r>
            <a:r>
              <a:rPr lang="en-US" sz="2000" i="1" dirty="0"/>
              <a:t>as a type of schizophrenia</a:t>
            </a:r>
            <a:r>
              <a:rPr lang="en-US" sz="2000" dirty="0"/>
              <a:t>.</a:t>
            </a:r>
          </a:p>
          <a:p>
            <a:r>
              <a:rPr lang="en-US" sz="2000" dirty="0"/>
              <a:t>It was identified in1943 by Leo Kanner as a formal diagnosis but still considered a type of schizophrenia.</a:t>
            </a:r>
          </a:p>
          <a:p>
            <a:r>
              <a:rPr lang="en-US" sz="2000" dirty="0"/>
              <a:t>It wasn’t until the 1970s that it was acknowledged to be a completely separate diagnosis.</a:t>
            </a:r>
          </a:p>
          <a:p>
            <a:r>
              <a:rPr lang="en-US" sz="2000" dirty="0"/>
              <a:t>In the 1930s, Hans Asperger and Leo Kanner identified a separate syndromes that came to be called “Asperger’s Syndrome” and “Infantile Autism”</a:t>
            </a:r>
          </a:p>
          <a:p>
            <a:pPr lvl="1"/>
            <a:r>
              <a:rPr lang="en-US" sz="1800" dirty="0"/>
              <a:t>Asperger’s became a formal diagnosis in the 1990s.</a:t>
            </a:r>
          </a:p>
          <a:p>
            <a:r>
              <a:rPr lang="en-US" sz="2000" dirty="0"/>
              <a:t>In 2013, Asperger’s Syndrome, Infantile Autism, and Autism were all formally combined into “Autism Spectrum Disorder” (ASD)</a:t>
            </a:r>
          </a:p>
          <a:p>
            <a:pPr lvl="1"/>
            <a:r>
              <a:rPr lang="en-US" sz="1800" dirty="0" err="1"/>
              <a:t>Asberger’s</a:t>
            </a:r>
            <a:r>
              <a:rPr lang="en-US" sz="1800" dirty="0"/>
              <a:t> is now considered “very high functioning autism”.</a:t>
            </a:r>
          </a:p>
          <a:p>
            <a:endParaRPr lang="en-US" dirty="0"/>
          </a:p>
          <a:p>
            <a:endParaRPr lang="en-US" sz="1800" dirty="0"/>
          </a:p>
          <a:p>
            <a:pPr lvl="1"/>
            <a:endParaRPr lang="en-US" sz="1800" dirty="0"/>
          </a:p>
        </p:txBody>
      </p:sp>
      <p:sp>
        <p:nvSpPr>
          <p:cNvPr id="4" name="Date Placeholder 3">
            <a:extLst>
              <a:ext uri="{FF2B5EF4-FFF2-40B4-BE49-F238E27FC236}">
                <a16:creationId xmlns:a16="http://schemas.microsoft.com/office/drawing/2014/main" id="{0AAC5FC1-7C32-2FCD-4689-1E207AE37C5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2C320A0-FB28-0B52-2F7E-A2804DD0B906}"/>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45F52AD-B223-62BA-2B1F-EC5AE03B6FC4}"/>
              </a:ext>
            </a:extLst>
          </p:cNvPr>
          <p:cNvSpPr>
            <a:spLocks noGrp="1"/>
          </p:cNvSpPr>
          <p:nvPr>
            <p:ph type="sldNum" sz="quarter" idx="12"/>
          </p:nvPr>
        </p:nvSpPr>
        <p:spPr/>
        <p:txBody>
          <a:bodyPr/>
          <a:lstStyle/>
          <a:p>
            <a:pPr>
              <a:defRPr/>
            </a:pPr>
            <a:fld id="{BCA26155-0DCC-45D2-90B6-32F65F3F6C0F}" type="slidenum">
              <a:rPr lang="en-US" smtClean="0"/>
              <a:pPr>
                <a:defRPr/>
              </a:pPr>
              <a:t>40</a:t>
            </a:fld>
            <a:endParaRPr lang="en-US"/>
          </a:p>
        </p:txBody>
      </p:sp>
    </p:spTree>
    <p:extLst>
      <p:ext uri="{BB962C8B-B14F-4D97-AF65-F5344CB8AC3E}">
        <p14:creationId xmlns:p14="http://schemas.microsoft.com/office/powerpoint/2010/main" val="1431081241"/>
      </p:ext>
    </p:extLst>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904A6-5C21-5E33-2C02-DBC0E5F61282}"/>
              </a:ext>
            </a:extLst>
          </p:cNvPr>
          <p:cNvSpPr>
            <a:spLocks noGrp="1"/>
          </p:cNvSpPr>
          <p:nvPr>
            <p:ph type="title"/>
          </p:nvPr>
        </p:nvSpPr>
        <p:spPr/>
        <p:txBody>
          <a:bodyPr/>
          <a:lstStyle/>
          <a:p>
            <a:r>
              <a:rPr lang="en-US" dirty="0"/>
              <a:t>Some Characteristics of Autism</a:t>
            </a:r>
          </a:p>
        </p:txBody>
      </p:sp>
      <p:sp>
        <p:nvSpPr>
          <p:cNvPr id="3" name="Content Placeholder 2">
            <a:extLst>
              <a:ext uri="{FF2B5EF4-FFF2-40B4-BE49-F238E27FC236}">
                <a16:creationId xmlns:a16="http://schemas.microsoft.com/office/drawing/2014/main" id="{E9865309-5810-B960-DD05-DF2F8628E1DA}"/>
              </a:ext>
            </a:extLst>
          </p:cNvPr>
          <p:cNvSpPr>
            <a:spLocks noGrp="1"/>
          </p:cNvSpPr>
          <p:nvPr>
            <p:ph idx="1"/>
          </p:nvPr>
        </p:nvSpPr>
        <p:spPr/>
        <p:txBody>
          <a:bodyPr>
            <a:normAutofit fontScale="92500" lnSpcReduction="10000"/>
          </a:bodyPr>
          <a:lstStyle/>
          <a:p>
            <a:r>
              <a:rPr lang="en-US" sz="2000" dirty="0"/>
              <a:t>ASD ranges from “socially awkward” to completely non-communicative.</a:t>
            </a:r>
          </a:p>
          <a:p>
            <a:r>
              <a:rPr lang="en-US" sz="2000" dirty="0"/>
              <a:t>Deficits in social and communication skills</a:t>
            </a:r>
          </a:p>
          <a:p>
            <a:pPr lvl="1"/>
            <a:r>
              <a:rPr lang="en-US" sz="1800" dirty="0"/>
              <a:t>Social-emotional reciprocity</a:t>
            </a:r>
          </a:p>
          <a:p>
            <a:pPr lvl="2"/>
            <a:r>
              <a:rPr lang="en-US" sz="1600" dirty="0"/>
              <a:t>Empathy</a:t>
            </a:r>
          </a:p>
          <a:p>
            <a:pPr lvl="2"/>
            <a:r>
              <a:rPr lang="en-US" sz="1600" dirty="0"/>
              <a:t>Contact</a:t>
            </a:r>
          </a:p>
          <a:p>
            <a:pPr lvl="1"/>
            <a:r>
              <a:rPr lang="en-US" sz="1800" dirty="0"/>
              <a:t>Non-verbal communication</a:t>
            </a:r>
          </a:p>
          <a:p>
            <a:pPr lvl="2"/>
            <a:r>
              <a:rPr lang="en-US" sz="1600" dirty="0"/>
              <a:t>e.g. reading “body language”</a:t>
            </a:r>
          </a:p>
          <a:p>
            <a:r>
              <a:rPr lang="en-US" sz="2200" dirty="0"/>
              <a:t>Repetitive behavior</a:t>
            </a:r>
          </a:p>
          <a:p>
            <a:pPr lvl="1"/>
            <a:r>
              <a:rPr lang="en-US" sz="1800" dirty="0"/>
              <a:t>“stimming”</a:t>
            </a:r>
          </a:p>
          <a:p>
            <a:pPr lvl="1"/>
            <a:r>
              <a:rPr lang="en-US" sz="1800" dirty="0"/>
              <a:t>Counting or arranging objects</a:t>
            </a:r>
          </a:p>
          <a:p>
            <a:pPr lvl="1"/>
            <a:r>
              <a:rPr lang="en-US" sz="1800" dirty="0"/>
              <a:t>etc.</a:t>
            </a:r>
          </a:p>
          <a:p>
            <a:r>
              <a:rPr lang="en-US" sz="2200" dirty="0"/>
              <a:t>Emotional Fragility</a:t>
            </a:r>
          </a:p>
          <a:p>
            <a:pPr lvl="1"/>
            <a:r>
              <a:rPr lang="en-US" sz="1800" dirty="0"/>
              <a:t>Tantrums or melt-down, particularly if overstimulated.</a:t>
            </a:r>
          </a:p>
          <a:p>
            <a:r>
              <a:rPr lang="en-US" sz="2200" dirty="0"/>
              <a:t>(occasionally) Exceptional talents (”savant” behavior)</a:t>
            </a:r>
          </a:p>
          <a:p>
            <a:pPr lvl="1"/>
            <a:r>
              <a:rPr lang="en-US" sz="1800" dirty="0"/>
              <a:t>Musical skill</a:t>
            </a:r>
          </a:p>
          <a:p>
            <a:pPr lvl="1"/>
            <a:r>
              <a:rPr lang="en-US" sz="1800" dirty="0"/>
              <a:t>Math skill</a:t>
            </a:r>
          </a:p>
          <a:p>
            <a:pPr lvl="1"/>
            <a:r>
              <a:rPr lang="en-US" sz="1800" dirty="0" err="1"/>
              <a:t>etc</a:t>
            </a:r>
            <a:endParaRPr lang="en-US" sz="1800" dirty="0"/>
          </a:p>
          <a:p>
            <a:pPr lvl="1"/>
            <a:endParaRPr lang="en-US" sz="1800" dirty="0"/>
          </a:p>
        </p:txBody>
      </p:sp>
      <p:sp>
        <p:nvSpPr>
          <p:cNvPr id="4" name="Date Placeholder 3">
            <a:extLst>
              <a:ext uri="{FF2B5EF4-FFF2-40B4-BE49-F238E27FC236}">
                <a16:creationId xmlns:a16="http://schemas.microsoft.com/office/drawing/2014/main" id="{4872DC2F-C4AA-D71B-B7DB-7ECE823E84D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06BA6F5-90E9-AB0D-DD6C-0B2BDBCDE814}"/>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CC0DE282-A875-842D-F02F-E88EEBD0E7F2}"/>
              </a:ext>
            </a:extLst>
          </p:cNvPr>
          <p:cNvSpPr>
            <a:spLocks noGrp="1"/>
          </p:cNvSpPr>
          <p:nvPr>
            <p:ph type="sldNum" sz="quarter" idx="12"/>
          </p:nvPr>
        </p:nvSpPr>
        <p:spPr/>
        <p:txBody>
          <a:bodyPr/>
          <a:lstStyle/>
          <a:p>
            <a:pPr>
              <a:defRPr/>
            </a:pPr>
            <a:fld id="{BCA26155-0DCC-45D2-90B6-32F65F3F6C0F}" type="slidenum">
              <a:rPr lang="en-US" smtClean="0"/>
              <a:pPr>
                <a:defRPr/>
              </a:pPr>
              <a:t>41</a:t>
            </a:fld>
            <a:endParaRPr lang="en-US"/>
          </a:p>
        </p:txBody>
      </p:sp>
    </p:spTree>
    <p:extLst>
      <p:ext uri="{BB962C8B-B14F-4D97-AF65-F5344CB8AC3E}">
        <p14:creationId xmlns:p14="http://schemas.microsoft.com/office/powerpoint/2010/main" val="29371632"/>
      </p:ext>
    </p:extLst>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67601-00B8-DADC-A64A-E6D0E2542EEE}"/>
              </a:ext>
            </a:extLst>
          </p:cNvPr>
          <p:cNvSpPr>
            <a:spLocks noGrp="1"/>
          </p:cNvSpPr>
          <p:nvPr>
            <p:ph type="title"/>
          </p:nvPr>
        </p:nvSpPr>
        <p:spPr/>
        <p:txBody>
          <a:bodyPr/>
          <a:lstStyle/>
          <a:p>
            <a:r>
              <a:rPr lang="en-US" dirty="0"/>
              <a:t>Causes of Autism</a:t>
            </a:r>
          </a:p>
        </p:txBody>
      </p:sp>
      <p:sp>
        <p:nvSpPr>
          <p:cNvPr id="3" name="Content Placeholder 2">
            <a:extLst>
              <a:ext uri="{FF2B5EF4-FFF2-40B4-BE49-F238E27FC236}">
                <a16:creationId xmlns:a16="http://schemas.microsoft.com/office/drawing/2014/main" id="{F2BA8258-0828-D229-B01D-7DF853D2482B}"/>
              </a:ext>
            </a:extLst>
          </p:cNvPr>
          <p:cNvSpPr>
            <a:spLocks noGrp="1"/>
          </p:cNvSpPr>
          <p:nvPr>
            <p:ph idx="1"/>
          </p:nvPr>
        </p:nvSpPr>
        <p:spPr/>
        <p:txBody>
          <a:bodyPr>
            <a:normAutofit/>
          </a:bodyPr>
          <a:lstStyle/>
          <a:p>
            <a:r>
              <a:rPr lang="en-US" sz="2000" dirty="0"/>
              <a:t>Early attempts at explaining autism blamed it entirely on the mothers</a:t>
            </a:r>
          </a:p>
          <a:p>
            <a:pPr lvl="1"/>
            <a:r>
              <a:rPr lang="en-US" sz="1800" dirty="0"/>
              <a:t>In 1949, Kanner wrote a paper that blamed autism on “lack of maternal warmth”.  </a:t>
            </a:r>
          </a:p>
          <a:p>
            <a:pPr lvl="1"/>
            <a:r>
              <a:rPr lang="en-US" sz="1800" dirty="0"/>
              <a:t>His statement the the children were metaphorically “left neatly in refrigerators which did not defrost” gave rise to the term “refrigerator mother”</a:t>
            </a:r>
          </a:p>
          <a:p>
            <a:pPr lvl="1"/>
            <a:r>
              <a:rPr lang="en-US" sz="1800" dirty="0"/>
              <a:t>This remained the accepted explanation until the late 1970s!</a:t>
            </a:r>
          </a:p>
          <a:p>
            <a:r>
              <a:rPr lang="en-US" sz="2000" dirty="0"/>
              <a:t>The undisputed increase in the diagnosis of autism (60-fold in 30 years) has convinced people there must be a cause</a:t>
            </a:r>
          </a:p>
          <a:p>
            <a:pPr lvl="1"/>
            <a:r>
              <a:rPr lang="en-US" sz="1600" i="1" dirty="0"/>
              <a:t>Much</a:t>
            </a:r>
            <a:r>
              <a:rPr lang="en-US" sz="1600" dirty="0"/>
              <a:t> of this increase is due to more careful screening and expanded definitions (including Asperger’s alone cause the biggest increase)</a:t>
            </a:r>
          </a:p>
          <a:p>
            <a:pPr lvl="1"/>
            <a:r>
              <a:rPr lang="en-US" sz="1600" dirty="0"/>
              <a:t>Whether this alone is responsible remains a matter of debate, and is beyond my expertise to comment on.  </a:t>
            </a:r>
          </a:p>
          <a:p>
            <a:r>
              <a:rPr lang="en-US" sz="2000" dirty="0"/>
              <a:t>After years of study, the ONLY undisputed cause is genetics</a:t>
            </a:r>
          </a:p>
          <a:p>
            <a:pPr lvl="1"/>
            <a:r>
              <a:rPr lang="en-US" sz="1800" dirty="0"/>
              <a:t>heritability estimates ranging from 60–90%</a:t>
            </a:r>
          </a:p>
          <a:p>
            <a:r>
              <a:rPr lang="en-US" sz="2000" dirty="0"/>
              <a:t>People continue to search for other causes. </a:t>
            </a:r>
          </a:p>
        </p:txBody>
      </p:sp>
      <p:sp>
        <p:nvSpPr>
          <p:cNvPr id="4" name="Date Placeholder 3">
            <a:extLst>
              <a:ext uri="{FF2B5EF4-FFF2-40B4-BE49-F238E27FC236}">
                <a16:creationId xmlns:a16="http://schemas.microsoft.com/office/drawing/2014/main" id="{12421619-AC14-5EB9-FFFD-005330ED6D9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9874675-1339-22B0-E8DE-0E36580B633E}"/>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0B70DA2A-99DE-E8AD-C9FA-5DD3BD44C086}"/>
              </a:ext>
            </a:extLst>
          </p:cNvPr>
          <p:cNvSpPr>
            <a:spLocks noGrp="1"/>
          </p:cNvSpPr>
          <p:nvPr>
            <p:ph type="sldNum" sz="quarter" idx="12"/>
          </p:nvPr>
        </p:nvSpPr>
        <p:spPr/>
        <p:txBody>
          <a:bodyPr/>
          <a:lstStyle/>
          <a:p>
            <a:pPr>
              <a:defRPr/>
            </a:pPr>
            <a:fld id="{BCA26155-0DCC-45D2-90B6-32F65F3F6C0F}" type="slidenum">
              <a:rPr lang="en-US" smtClean="0"/>
              <a:pPr>
                <a:defRPr/>
              </a:pPr>
              <a:t>42</a:t>
            </a:fld>
            <a:endParaRPr lang="en-US"/>
          </a:p>
        </p:txBody>
      </p:sp>
    </p:spTree>
    <p:extLst>
      <p:ext uri="{BB962C8B-B14F-4D97-AF65-F5344CB8AC3E}">
        <p14:creationId xmlns:p14="http://schemas.microsoft.com/office/powerpoint/2010/main" val="2047647806"/>
      </p:ext>
    </p:extLst>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CF88-9D5E-CEFC-DEB4-89C88D0ADD58}"/>
              </a:ext>
            </a:extLst>
          </p:cNvPr>
          <p:cNvSpPr>
            <a:spLocks noGrp="1"/>
          </p:cNvSpPr>
          <p:nvPr>
            <p:ph type="title"/>
          </p:nvPr>
        </p:nvSpPr>
        <p:spPr/>
        <p:txBody>
          <a:bodyPr/>
          <a:lstStyle/>
          <a:p>
            <a:r>
              <a:rPr lang="en-US" dirty="0"/>
              <a:t>Vaccines and Autism</a:t>
            </a:r>
          </a:p>
        </p:txBody>
      </p:sp>
      <p:sp>
        <p:nvSpPr>
          <p:cNvPr id="3" name="Content Placeholder 2">
            <a:extLst>
              <a:ext uri="{FF2B5EF4-FFF2-40B4-BE49-F238E27FC236}">
                <a16:creationId xmlns:a16="http://schemas.microsoft.com/office/drawing/2014/main" id="{ADC93646-D5B4-49FE-C9D0-CB2DF9C855D0}"/>
              </a:ext>
            </a:extLst>
          </p:cNvPr>
          <p:cNvSpPr>
            <a:spLocks noGrp="1"/>
          </p:cNvSpPr>
          <p:nvPr>
            <p:ph idx="1"/>
          </p:nvPr>
        </p:nvSpPr>
        <p:spPr/>
        <p:txBody>
          <a:bodyPr>
            <a:normAutofit lnSpcReduction="10000"/>
          </a:bodyPr>
          <a:lstStyle/>
          <a:p>
            <a:r>
              <a:rPr lang="en-US" sz="2000" dirty="0"/>
              <a:t>In 1998, a group led by Andrew Wakefield published a </a:t>
            </a:r>
            <a:r>
              <a:rPr lang="en-US" sz="2000" dirty="0">
                <a:hlinkClick r:id="rId2"/>
              </a:rPr>
              <a:t>paper</a:t>
            </a:r>
            <a:r>
              <a:rPr lang="en-US" sz="2000" dirty="0"/>
              <a:t> the prestigious medical journal The Lancet, entitled</a:t>
            </a:r>
          </a:p>
          <a:p>
            <a:pPr lvl="1"/>
            <a:r>
              <a:rPr lang="en-US" sz="1800" dirty="0"/>
              <a:t>“Ileal-lymphoid-nodular hyperplasia, non-specific colitis, and pervasive developmental disorder in children:</a:t>
            </a:r>
          </a:p>
          <a:p>
            <a:r>
              <a:rPr lang="en-US" sz="2000" dirty="0"/>
              <a:t>It purported to show a link between the MMR vaccine and both multiple gastrointestinal disorders and “pervasive developmental disorder” (PDD), including autism.</a:t>
            </a:r>
          </a:p>
          <a:p>
            <a:r>
              <a:rPr lang="en-US" sz="2000" dirty="0"/>
              <a:t>The world went nuts!</a:t>
            </a:r>
          </a:p>
          <a:p>
            <a:pPr lvl="1"/>
            <a:r>
              <a:rPr lang="en-US" sz="1600" dirty="0"/>
              <a:t>And continues to be nuts.</a:t>
            </a:r>
          </a:p>
          <a:p>
            <a:r>
              <a:rPr lang="en-US" sz="2000" dirty="0"/>
              <a:t>It should be pointed out that this was already a very questionable study</a:t>
            </a:r>
          </a:p>
          <a:p>
            <a:pPr lvl="1"/>
            <a:r>
              <a:rPr lang="en-US" sz="1600" dirty="0"/>
              <a:t>It involves a sample size of 12(!), ALL of whom reportedly had been diagnosed with PDD.</a:t>
            </a:r>
          </a:p>
          <a:p>
            <a:pPr lvl="1"/>
            <a:r>
              <a:rPr lang="en-US" sz="1600" dirty="0"/>
              <a:t>The reported time between the MMR vaccines and an PDD diagnosis was suspiciously short (2 weeks to 2 months)</a:t>
            </a:r>
          </a:p>
          <a:p>
            <a:pPr lvl="1"/>
            <a:r>
              <a:rPr lang="en-US" sz="1600" dirty="0"/>
              <a:t>The “control” group was only relevant to the autism/gastrointestinal link, NOT the vaccine link.</a:t>
            </a:r>
          </a:p>
          <a:p>
            <a:r>
              <a:rPr lang="en-US" sz="2000" dirty="0"/>
              <a:t>How the hell did this get published in one of the premier medical journals?</a:t>
            </a:r>
          </a:p>
          <a:p>
            <a:pPr marL="0" indent="0">
              <a:buNone/>
            </a:pPr>
            <a:endParaRPr lang="en-US" sz="2000" dirty="0"/>
          </a:p>
        </p:txBody>
      </p:sp>
      <p:sp>
        <p:nvSpPr>
          <p:cNvPr id="4" name="Date Placeholder 3">
            <a:extLst>
              <a:ext uri="{FF2B5EF4-FFF2-40B4-BE49-F238E27FC236}">
                <a16:creationId xmlns:a16="http://schemas.microsoft.com/office/drawing/2014/main" id="{90C687F6-C187-B688-53B9-E8F960BFC89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B12FE91E-2F0C-C80D-EE4C-3524E25141E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EEE35BC-119A-88D0-F53E-441B5E2CEA53}"/>
              </a:ext>
            </a:extLst>
          </p:cNvPr>
          <p:cNvSpPr>
            <a:spLocks noGrp="1"/>
          </p:cNvSpPr>
          <p:nvPr>
            <p:ph type="sldNum" sz="quarter" idx="12"/>
          </p:nvPr>
        </p:nvSpPr>
        <p:spPr/>
        <p:txBody>
          <a:bodyPr/>
          <a:lstStyle/>
          <a:p>
            <a:pPr>
              <a:defRPr/>
            </a:pPr>
            <a:fld id="{BCA26155-0DCC-45D2-90B6-32F65F3F6C0F}" type="slidenum">
              <a:rPr lang="en-US" smtClean="0"/>
              <a:pPr>
                <a:defRPr/>
              </a:pPr>
              <a:t>43</a:t>
            </a:fld>
            <a:endParaRPr lang="en-US"/>
          </a:p>
        </p:txBody>
      </p:sp>
    </p:spTree>
    <p:extLst>
      <p:ext uri="{BB962C8B-B14F-4D97-AF65-F5344CB8AC3E}">
        <p14:creationId xmlns:p14="http://schemas.microsoft.com/office/powerpoint/2010/main" val="4147553591"/>
      </p:ext>
    </p:extLst>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85D4-9A92-B274-1AEB-BC24F3B8AC8C}"/>
              </a:ext>
            </a:extLst>
          </p:cNvPr>
          <p:cNvSpPr>
            <a:spLocks noGrp="1"/>
          </p:cNvSpPr>
          <p:nvPr>
            <p:ph type="title"/>
          </p:nvPr>
        </p:nvSpPr>
        <p:spPr/>
        <p:txBody>
          <a:bodyPr/>
          <a:lstStyle/>
          <a:p>
            <a:r>
              <a:rPr lang="en-US" dirty="0"/>
              <a:t>Effect of the Paper</a:t>
            </a:r>
          </a:p>
        </p:txBody>
      </p:sp>
      <p:sp>
        <p:nvSpPr>
          <p:cNvPr id="3" name="Content Placeholder 2">
            <a:extLst>
              <a:ext uri="{FF2B5EF4-FFF2-40B4-BE49-F238E27FC236}">
                <a16:creationId xmlns:a16="http://schemas.microsoft.com/office/drawing/2014/main" id="{8BD42F2D-E793-AA49-A0B0-31CCE74B090C}"/>
              </a:ext>
            </a:extLst>
          </p:cNvPr>
          <p:cNvSpPr>
            <a:spLocks noGrp="1"/>
          </p:cNvSpPr>
          <p:nvPr>
            <p:ph idx="1"/>
          </p:nvPr>
        </p:nvSpPr>
        <p:spPr/>
        <p:txBody>
          <a:bodyPr>
            <a:normAutofit/>
          </a:bodyPr>
          <a:lstStyle/>
          <a:p>
            <a:r>
              <a:rPr lang="en-US" sz="2000" dirty="0"/>
              <a:t>The claims of the paper were rather weak, and in fact </a:t>
            </a:r>
            <a:r>
              <a:rPr lang="en-US" sz="2000" i="1" dirty="0"/>
              <a:t>said a causal link had not been proven</a:t>
            </a:r>
            <a:r>
              <a:rPr lang="en-US" sz="2000" dirty="0"/>
              <a:t>.</a:t>
            </a:r>
          </a:p>
          <a:p>
            <a:r>
              <a:rPr lang="en-US" sz="2000" dirty="0"/>
              <a:t>Multiple subsequent studies with higher statistics found NO link:</a:t>
            </a:r>
          </a:p>
          <a:p>
            <a:pPr lvl="1"/>
            <a:r>
              <a:rPr lang="en-US" sz="1600" dirty="0"/>
              <a:t>See, </a:t>
            </a:r>
            <a:r>
              <a:rPr lang="en-US" sz="1600" dirty="0" err="1"/>
              <a:t>eg</a:t>
            </a:r>
            <a:r>
              <a:rPr lang="en-US" sz="1600" dirty="0"/>
              <a:t>, </a:t>
            </a:r>
            <a:r>
              <a:rPr lang="en-US" sz="1600" dirty="0">
                <a:hlinkClick r:id="rId2"/>
              </a:rPr>
              <a:t>http://news.bbc.co.uk/2/hi/health/1808956.stm</a:t>
            </a:r>
            <a:endParaRPr lang="en-US" sz="1600" dirty="0"/>
          </a:p>
          <a:p>
            <a:r>
              <a:rPr lang="en-US" sz="2000" dirty="0"/>
              <a:t>Nevertheless, in </a:t>
            </a:r>
            <a:r>
              <a:rPr lang="en-US" sz="2000" i="1" dirty="0"/>
              <a:t>public</a:t>
            </a:r>
          </a:p>
          <a:p>
            <a:pPr lvl="1"/>
            <a:r>
              <a:rPr lang="en-US" sz="1800" dirty="0"/>
              <a:t>Wakefield </a:t>
            </a:r>
            <a:r>
              <a:rPr lang="en-US" sz="1800" i="1" dirty="0"/>
              <a:t>strongly</a:t>
            </a:r>
            <a:r>
              <a:rPr lang="en-US" sz="1800" dirty="0"/>
              <a:t> pushed a causal link between MMR vaccine and autism</a:t>
            </a:r>
          </a:p>
          <a:p>
            <a:pPr lvl="1"/>
            <a:r>
              <a:rPr lang="en-US" sz="1800" dirty="0"/>
              <a:t>He suggested without evidence that it was the combination of the three vaccines that was causing problems.</a:t>
            </a:r>
          </a:p>
          <a:p>
            <a:r>
              <a:rPr lang="en-US" sz="2000" dirty="0"/>
              <a:t>He became the darling of the growing anti-vax movement.</a:t>
            </a:r>
          </a:p>
          <a:p>
            <a:r>
              <a:rPr lang="en-US" sz="2000" dirty="0"/>
              <a:t>As a result*</a:t>
            </a:r>
          </a:p>
          <a:p>
            <a:pPr lvl="1"/>
            <a:r>
              <a:rPr lang="en-US" sz="1800" dirty="0"/>
              <a:t>Over the next several years, vaccination rates in the UK fell from 92% to 80%</a:t>
            </a:r>
          </a:p>
          <a:p>
            <a:pPr lvl="1"/>
            <a:r>
              <a:rPr lang="en-US" sz="1800" dirty="0"/>
              <a:t>The number of measles cases grew from 56 in 1998 to 1,348 in 2008, of which 2 died</a:t>
            </a:r>
            <a:r>
              <a:rPr lang="en-US" sz="1600" dirty="0"/>
              <a:t>.</a:t>
            </a:r>
            <a:endParaRPr lang="en-US" dirty="0"/>
          </a:p>
        </p:txBody>
      </p:sp>
      <p:sp>
        <p:nvSpPr>
          <p:cNvPr id="4" name="Date Placeholder 3">
            <a:extLst>
              <a:ext uri="{FF2B5EF4-FFF2-40B4-BE49-F238E27FC236}">
                <a16:creationId xmlns:a16="http://schemas.microsoft.com/office/drawing/2014/main" id="{973122F8-E01B-9DF1-A267-EA4207449CB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5B7DB62-46AB-183B-45A4-FDA9672DDA97}"/>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E9E45E52-2744-EE16-AF13-FBD8109B47AC}"/>
              </a:ext>
            </a:extLst>
          </p:cNvPr>
          <p:cNvSpPr>
            <a:spLocks noGrp="1"/>
          </p:cNvSpPr>
          <p:nvPr>
            <p:ph type="sldNum" sz="quarter" idx="12"/>
          </p:nvPr>
        </p:nvSpPr>
        <p:spPr/>
        <p:txBody>
          <a:bodyPr/>
          <a:lstStyle/>
          <a:p>
            <a:pPr>
              <a:defRPr/>
            </a:pPr>
            <a:fld id="{BCA26155-0DCC-45D2-90B6-32F65F3F6C0F}" type="slidenum">
              <a:rPr lang="en-US" smtClean="0"/>
              <a:pPr>
                <a:defRPr/>
              </a:pPr>
              <a:t>44</a:t>
            </a:fld>
            <a:endParaRPr lang="en-US"/>
          </a:p>
        </p:txBody>
      </p:sp>
      <p:sp>
        <p:nvSpPr>
          <p:cNvPr id="7" name="TextBox 6">
            <a:extLst>
              <a:ext uri="{FF2B5EF4-FFF2-40B4-BE49-F238E27FC236}">
                <a16:creationId xmlns:a16="http://schemas.microsoft.com/office/drawing/2014/main" id="{9EF2B99E-76B8-5CB2-E664-C6002486C885}"/>
              </a:ext>
            </a:extLst>
          </p:cNvPr>
          <p:cNvSpPr txBox="1"/>
          <p:nvPr/>
        </p:nvSpPr>
        <p:spPr>
          <a:xfrm>
            <a:off x="5253081" y="6531250"/>
            <a:ext cx="3782787" cy="276999"/>
          </a:xfrm>
          <a:prstGeom prst="rect">
            <a:avLst/>
          </a:prstGeom>
          <a:noFill/>
        </p:spPr>
        <p:txBody>
          <a:bodyPr wrap="square" rtlCol="0">
            <a:spAutoFit/>
          </a:bodyPr>
          <a:lstStyle/>
          <a:p>
            <a:pPr algn="r"/>
            <a:r>
              <a:rPr lang="en-US" sz="1200" dirty="0">
                <a:latin typeface="+mn-lt"/>
                <a:hlinkClick r:id="rId3"/>
              </a:rPr>
              <a:t>*Sunday Times, February 8, 2009</a:t>
            </a:r>
            <a:endParaRPr lang="en-US" sz="1200" dirty="0">
              <a:latin typeface="+mn-lt"/>
            </a:endParaRPr>
          </a:p>
        </p:txBody>
      </p:sp>
    </p:spTree>
    <p:extLst>
      <p:ext uri="{BB962C8B-B14F-4D97-AF65-F5344CB8AC3E}">
        <p14:creationId xmlns:p14="http://schemas.microsoft.com/office/powerpoint/2010/main" val="793499156"/>
      </p:ext>
    </p:extLst>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4B2-191F-DDB9-98E7-366F287D0525}"/>
              </a:ext>
            </a:extLst>
          </p:cNvPr>
          <p:cNvSpPr>
            <a:spLocks noGrp="1"/>
          </p:cNvSpPr>
          <p:nvPr>
            <p:ph type="title"/>
          </p:nvPr>
        </p:nvSpPr>
        <p:spPr/>
        <p:txBody>
          <a:bodyPr/>
          <a:lstStyle/>
          <a:p>
            <a:r>
              <a:rPr lang="en-US" dirty="0"/>
              <a:t>Big Problems for Wakefield…</a:t>
            </a:r>
          </a:p>
        </p:txBody>
      </p:sp>
      <p:sp>
        <p:nvSpPr>
          <p:cNvPr id="3" name="Content Placeholder 2">
            <a:extLst>
              <a:ext uri="{FF2B5EF4-FFF2-40B4-BE49-F238E27FC236}">
                <a16:creationId xmlns:a16="http://schemas.microsoft.com/office/drawing/2014/main" id="{3F6CB569-2A8A-5493-4D31-C7F59D9F70F4}"/>
              </a:ext>
            </a:extLst>
          </p:cNvPr>
          <p:cNvSpPr>
            <a:spLocks noGrp="1"/>
          </p:cNvSpPr>
          <p:nvPr>
            <p:ph idx="1"/>
          </p:nvPr>
        </p:nvSpPr>
        <p:spPr>
          <a:xfrm>
            <a:off x="441713" y="1182021"/>
            <a:ext cx="8229600" cy="5371179"/>
          </a:xfrm>
        </p:spPr>
        <p:txBody>
          <a:bodyPr>
            <a:normAutofit/>
          </a:bodyPr>
          <a:lstStyle/>
          <a:p>
            <a:r>
              <a:rPr lang="en-US" sz="1800" dirty="0"/>
              <a:t>In 2004*, an investigation by the Sunday Times found that Wakefield had failed to disclose:</a:t>
            </a:r>
          </a:p>
          <a:p>
            <a:pPr lvl="1"/>
            <a:r>
              <a:rPr lang="en-US" sz="1600" dirty="0"/>
              <a:t>He was paid £50,000 by Legal Aid on behalf of lawyers representing parents suing vaccine companies over an MMR/autism link</a:t>
            </a:r>
          </a:p>
          <a:p>
            <a:pPr lvl="1"/>
            <a:r>
              <a:rPr lang="en-US" sz="1600" dirty="0"/>
              <a:t>He funneled </a:t>
            </a:r>
            <a:r>
              <a:rPr lang="en-US" sz="1600" i="1" dirty="0"/>
              <a:t>those</a:t>
            </a:r>
            <a:r>
              <a:rPr lang="en-US" sz="1600" dirty="0"/>
              <a:t> children into the study</a:t>
            </a:r>
          </a:p>
          <a:p>
            <a:r>
              <a:rPr lang="en-US" sz="1800" dirty="0"/>
              <a:t>Further investigation** by the Times found that he was paid an additional £435,000 </a:t>
            </a:r>
            <a:r>
              <a:rPr lang="en-US" sz="1800" i="1" dirty="0"/>
              <a:t>directly from the lawyers</a:t>
            </a:r>
            <a:r>
              <a:rPr lang="en-US" sz="1800" dirty="0"/>
              <a:t>.</a:t>
            </a:r>
          </a:p>
          <a:p>
            <a:r>
              <a:rPr lang="en-US" sz="1800" dirty="0"/>
              <a:t>In 2009, Further further investigation found that in addition </a:t>
            </a:r>
            <a:br>
              <a:rPr lang="en-US" sz="1800" dirty="0"/>
            </a:br>
            <a:r>
              <a:rPr lang="en-US" sz="1800" dirty="0"/>
              <a:t>the failure to disclose his conflict of interest, he had </a:t>
            </a:r>
            <a:br>
              <a:rPr lang="en-US" sz="1800" dirty="0"/>
            </a:br>
            <a:r>
              <a:rPr lang="en-US" sz="1800" dirty="0"/>
              <a:t>manipulated the data significantly***:</a:t>
            </a:r>
          </a:p>
          <a:p>
            <a:pPr lvl="1"/>
            <a:r>
              <a:rPr lang="en-US" sz="1600" dirty="0"/>
              <a:t>”In most of the 12 cases, the children's ailments </a:t>
            </a:r>
            <a:br>
              <a:rPr lang="en-US" sz="1600" dirty="0"/>
            </a:br>
            <a:r>
              <a:rPr lang="en-US" sz="1600" dirty="0"/>
              <a:t>as described in The Lancet were different from </a:t>
            </a:r>
            <a:br>
              <a:rPr lang="en-US" sz="1600" dirty="0"/>
            </a:br>
            <a:r>
              <a:rPr lang="en-US" sz="1600" dirty="0"/>
              <a:t>their hospital and GP records”</a:t>
            </a:r>
          </a:p>
          <a:p>
            <a:pPr lvl="1"/>
            <a:r>
              <a:rPr lang="en-US" sz="1600" dirty="0"/>
              <a:t>“in many of the cases medical concerns had </a:t>
            </a:r>
            <a:br>
              <a:rPr lang="en-US" sz="1600" dirty="0"/>
            </a:br>
            <a:r>
              <a:rPr lang="en-US" sz="1600" dirty="0"/>
              <a:t>been raised </a:t>
            </a:r>
            <a:r>
              <a:rPr lang="en-US" sz="1600" i="1" dirty="0"/>
              <a:t>before</a:t>
            </a:r>
            <a:r>
              <a:rPr lang="en-US" sz="1600" dirty="0"/>
              <a:t> the children were vaccinated”</a:t>
            </a:r>
          </a:p>
          <a:p>
            <a:r>
              <a:rPr lang="en-US" sz="2000" dirty="0"/>
              <a:t>As a result, the paper was retracted in 2010</a:t>
            </a:r>
          </a:p>
          <a:p>
            <a:pPr lvl="1"/>
            <a:r>
              <a:rPr lang="en-US" sz="1600" dirty="0"/>
              <a:t>And that was the end of it, right?</a:t>
            </a:r>
          </a:p>
          <a:p>
            <a:pPr lvl="1"/>
            <a:endParaRPr lang="en-US" sz="1600" dirty="0"/>
          </a:p>
          <a:p>
            <a:pPr lvl="1"/>
            <a:endParaRPr lang="en-US" sz="1600" dirty="0"/>
          </a:p>
        </p:txBody>
      </p:sp>
      <p:sp>
        <p:nvSpPr>
          <p:cNvPr id="4" name="Date Placeholder 3">
            <a:extLst>
              <a:ext uri="{FF2B5EF4-FFF2-40B4-BE49-F238E27FC236}">
                <a16:creationId xmlns:a16="http://schemas.microsoft.com/office/drawing/2014/main" id="{08DB7BC6-0572-8A0D-FCFE-90D6D7C6FB2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32D41EF-22E3-2DF0-CA42-51D72B854BF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42FF5058-2F88-8CC2-1075-14D5D7E06986}"/>
              </a:ext>
            </a:extLst>
          </p:cNvPr>
          <p:cNvSpPr>
            <a:spLocks noGrp="1"/>
          </p:cNvSpPr>
          <p:nvPr>
            <p:ph type="sldNum" sz="quarter" idx="12"/>
          </p:nvPr>
        </p:nvSpPr>
        <p:spPr/>
        <p:txBody>
          <a:bodyPr/>
          <a:lstStyle/>
          <a:p>
            <a:pPr>
              <a:defRPr/>
            </a:pPr>
            <a:fld id="{BCA26155-0DCC-45D2-90B6-32F65F3F6C0F}" type="slidenum">
              <a:rPr lang="en-US" smtClean="0"/>
              <a:pPr>
                <a:defRPr/>
              </a:pPr>
              <a:t>45</a:t>
            </a:fld>
            <a:endParaRPr lang="en-US"/>
          </a:p>
        </p:txBody>
      </p:sp>
      <p:sp>
        <p:nvSpPr>
          <p:cNvPr id="7" name="TextBox 6">
            <a:extLst>
              <a:ext uri="{FF2B5EF4-FFF2-40B4-BE49-F238E27FC236}">
                <a16:creationId xmlns:a16="http://schemas.microsoft.com/office/drawing/2014/main" id="{8662580A-9776-3211-36D2-AB94B715067E}"/>
              </a:ext>
            </a:extLst>
          </p:cNvPr>
          <p:cNvSpPr txBox="1"/>
          <p:nvPr/>
        </p:nvSpPr>
        <p:spPr>
          <a:xfrm>
            <a:off x="5263242" y="6165861"/>
            <a:ext cx="3782787" cy="276999"/>
          </a:xfrm>
          <a:prstGeom prst="rect">
            <a:avLst/>
          </a:prstGeom>
          <a:noFill/>
        </p:spPr>
        <p:txBody>
          <a:bodyPr wrap="square" rtlCol="0">
            <a:spAutoFit/>
          </a:bodyPr>
          <a:lstStyle/>
          <a:p>
            <a:pPr algn="r"/>
            <a:r>
              <a:rPr lang="en-US" sz="1200" dirty="0">
                <a:latin typeface="+mn-lt"/>
              </a:rPr>
              <a:t>*</a:t>
            </a:r>
            <a:r>
              <a:rPr lang="en-US" sz="1200" dirty="0">
                <a:latin typeface="+mn-lt"/>
                <a:hlinkClick r:id="rId2"/>
              </a:rPr>
              <a:t>Sunday Times, February 22, 2004</a:t>
            </a:r>
            <a:endParaRPr lang="en-US" sz="1200" dirty="0">
              <a:latin typeface="+mn-lt"/>
            </a:endParaRPr>
          </a:p>
        </p:txBody>
      </p:sp>
      <p:sp>
        <p:nvSpPr>
          <p:cNvPr id="8" name="TextBox 7">
            <a:extLst>
              <a:ext uri="{FF2B5EF4-FFF2-40B4-BE49-F238E27FC236}">
                <a16:creationId xmlns:a16="http://schemas.microsoft.com/office/drawing/2014/main" id="{DEEBCA5C-EA46-C8DF-F93E-F3292F3FA117}"/>
              </a:ext>
            </a:extLst>
          </p:cNvPr>
          <p:cNvSpPr txBox="1"/>
          <p:nvPr/>
        </p:nvSpPr>
        <p:spPr>
          <a:xfrm>
            <a:off x="5253081" y="6531250"/>
            <a:ext cx="3782787" cy="276999"/>
          </a:xfrm>
          <a:prstGeom prst="rect">
            <a:avLst/>
          </a:prstGeom>
          <a:noFill/>
        </p:spPr>
        <p:txBody>
          <a:bodyPr wrap="square" rtlCol="0">
            <a:spAutoFit/>
          </a:bodyPr>
          <a:lstStyle/>
          <a:p>
            <a:pPr algn="r"/>
            <a:r>
              <a:rPr lang="en-US" sz="1200" dirty="0">
                <a:latin typeface="+mn-lt"/>
                <a:hlinkClick r:id="rId3"/>
              </a:rPr>
              <a:t>***Sunday Times, February 8, 2009</a:t>
            </a:r>
            <a:endParaRPr lang="en-US" sz="1200" dirty="0">
              <a:latin typeface="+mn-lt"/>
            </a:endParaRPr>
          </a:p>
        </p:txBody>
      </p:sp>
      <p:sp>
        <p:nvSpPr>
          <p:cNvPr id="9" name="TextBox 8">
            <a:extLst>
              <a:ext uri="{FF2B5EF4-FFF2-40B4-BE49-F238E27FC236}">
                <a16:creationId xmlns:a16="http://schemas.microsoft.com/office/drawing/2014/main" id="{80C0B650-43D2-D1C2-A545-D74EB27B9FEA}"/>
              </a:ext>
            </a:extLst>
          </p:cNvPr>
          <p:cNvSpPr txBox="1"/>
          <p:nvPr/>
        </p:nvSpPr>
        <p:spPr>
          <a:xfrm>
            <a:off x="5253081" y="6348556"/>
            <a:ext cx="3782787" cy="276999"/>
          </a:xfrm>
          <a:prstGeom prst="rect">
            <a:avLst/>
          </a:prstGeom>
          <a:noFill/>
        </p:spPr>
        <p:txBody>
          <a:bodyPr wrap="square" rtlCol="0">
            <a:spAutoFit/>
          </a:bodyPr>
          <a:lstStyle/>
          <a:p>
            <a:pPr algn="r"/>
            <a:r>
              <a:rPr lang="en-US" sz="1200" dirty="0">
                <a:latin typeface="+mn-lt"/>
                <a:hlinkClick r:id="rId4"/>
              </a:rPr>
              <a:t>**Sunday Times, December 31, 2006</a:t>
            </a:r>
            <a:endParaRPr lang="en-US" sz="1200" dirty="0">
              <a:latin typeface="+mn-lt"/>
            </a:endParaRPr>
          </a:p>
        </p:txBody>
      </p:sp>
      <p:pic>
        <p:nvPicPr>
          <p:cNvPr id="1026" name="Picture 2" descr="undefined">
            <a:extLst>
              <a:ext uri="{FF2B5EF4-FFF2-40B4-BE49-F238E27FC236}">
                <a16:creationId xmlns:a16="http://schemas.microsoft.com/office/drawing/2014/main" id="{F2308253-EA12-D5F1-8D24-B1754AF42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994" y="3004457"/>
            <a:ext cx="2132257" cy="3117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84102"/>
      </p:ext>
    </p:extLst>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F456C-C8B0-795C-7B70-9BCB0F8FBF88}"/>
              </a:ext>
            </a:extLst>
          </p:cNvPr>
          <p:cNvSpPr>
            <a:spLocks noGrp="1"/>
          </p:cNvSpPr>
          <p:nvPr>
            <p:ph type="title"/>
          </p:nvPr>
        </p:nvSpPr>
        <p:spPr/>
        <p:txBody>
          <a:bodyPr/>
          <a:lstStyle/>
          <a:p>
            <a:r>
              <a:rPr lang="en-US" dirty="0"/>
              <a:t>You Know it Wasn’t…</a:t>
            </a:r>
          </a:p>
        </p:txBody>
      </p:sp>
      <p:sp>
        <p:nvSpPr>
          <p:cNvPr id="3" name="Content Placeholder 2">
            <a:extLst>
              <a:ext uri="{FF2B5EF4-FFF2-40B4-BE49-F238E27FC236}">
                <a16:creationId xmlns:a16="http://schemas.microsoft.com/office/drawing/2014/main" id="{08282709-2D5B-2548-721F-DCBEEA649D40}"/>
              </a:ext>
            </a:extLst>
          </p:cNvPr>
          <p:cNvSpPr>
            <a:spLocks noGrp="1"/>
          </p:cNvSpPr>
          <p:nvPr>
            <p:ph idx="1"/>
          </p:nvPr>
        </p:nvSpPr>
        <p:spPr/>
        <p:txBody>
          <a:bodyPr>
            <a:normAutofit/>
          </a:bodyPr>
          <a:lstStyle/>
          <a:p>
            <a:r>
              <a:rPr lang="en-US" sz="1600" dirty="0"/>
              <a:t>In spite of the scandal, MANY people still cite Wakefield’s original paper as proof of a link between vaccinations and autism.</a:t>
            </a:r>
            <a:endParaRPr lang="en-US" sz="1200" dirty="0"/>
          </a:p>
          <a:p>
            <a:pPr lvl="1"/>
            <a:r>
              <a:rPr lang="en-US" sz="1600" dirty="0"/>
              <a:t>Robert F. Kennedy Jr, the current US Secretary of Health and Human Services, remains a </a:t>
            </a:r>
            <a:r>
              <a:rPr lang="en-US" sz="1600" i="1" dirty="0"/>
              <a:t>passionate</a:t>
            </a:r>
            <a:r>
              <a:rPr lang="en-US" sz="1600" dirty="0"/>
              <a:t> defender of Wakefield.</a:t>
            </a:r>
          </a:p>
          <a:p>
            <a:pPr lvl="1"/>
            <a:r>
              <a:rPr lang="en-US" sz="1600" dirty="0"/>
              <a:t>The unapologetic Wakefield remains very active in the antivax movement.</a:t>
            </a:r>
            <a:endParaRPr lang="en-US" sz="1400" dirty="0"/>
          </a:p>
          <a:p>
            <a:r>
              <a:rPr lang="en-US" sz="1600" dirty="0"/>
              <a:t>People continued and continue to believe that vaccines cause autism, in spite many high quality, high statistics studies showing they don’t. </a:t>
            </a:r>
          </a:p>
          <a:p>
            <a:pPr lvl="1"/>
            <a:r>
              <a:rPr lang="en-US" sz="1600" dirty="0"/>
              <a:t>See the </a:t>
            </a:r>
            <a:r>
              <a:rPr lang="en-US" sz="1600" dirty="0">
                <a:hlinkClick r:id="rId2"/>
              </a:rPr>
              <a:t>Wikipedia article </a:t>
            </a:r>
            <a:r>
              <a:rPr lang="en-US" sz="1600" dirty="0"/>
              <a:t>and supporting links.</a:t>
            </a:r>
          </a:p>
          <a:p>
            <a:r>
              <a:rPr lang="en-US" sz="1600" dirty="0"/>
              <a:t>Many people focused </a:t>
            </a:r>
            <a:r>
              <a:rPr lang="en-US" sz="1600" i="1" dirty="0"/>
              <a:t>with no evidence whatsoever </a:t>
            </a:r>
            <a:r>
              <a:rPr lang="en-US" sz="1600" dirty="0"/>
              <a:t>on the mercury-containing preservative thimerosal as the cause.</a:t>
            </a:r>
          </a:p>
          <a:p>
            <a:pPr lvl="1"/>
            <a:r>
              <a:rPr lang="en-US" sz="1600" dirty="0"/>
              <a:t>In spite of the fact that numerous studies have shown no causal link (see, </a:t>
            </a:r>
            <a:r>
              <a:rPr lang="en-US" sz="1600" dirty="0" err="1"/>
              <a:t>eg</a:t>
            </a:r>
            <a:r>
              <a:rPr lang="en-US" sz="1600" dirty="0"/>
              <a:t>, </a:t>
            </a:r>
            <a:r>
              <a:rPr lang="en-US" sz="1600" dirty="0">
                <a:hlinkClick r:id="rId3"/>
              </a:rPr>
              <a:t>this article</a:t>
            </a:r>
            <a:r>
              <a:rPr lang="en-US" sz="1600" dirty="0"/>
              <a:t>)</a:t>
            </a:r>
          </a:p>
          <a:p>
            <a:r>
              <a:rPr lang="en-US" sz="1600" dirty="0"/>
              <a:t>American medical panels had already recommended phasing out thimerosal out of an abundance of caution.</a:t>
            </a:r>
          </a:p>
          <a:p>
            <a:pPr lvl="1"/>
            <a:r>
              <a:rPr lang="en-US" sz="1600" dirty="0"/>
              <a:t>Under the general principle that mercury is bad.</a:t>
            </a:r>
          </a:p>
          <a:p>
            <a:r>
              <a:rPr lang="en-US" sz="1600" dirty="0"/>
              <a:t>By 2001, thimerosal had been removed from all vaccines in Europe and all by multi-dose flue vaccines in the US.</a:t>
            </a:r>
          </a:p>
          <a:p>
            <a:pPr lvl="1"/>
            <a:r>
              <a:rPr lang="en-US" sz="1600" dirty="0"/>
              <a:t>Autism rates did not decline.</a:t>
            </a:r>
          </a:p>
          <a:p>
            <a:pPr lvl="1"/>
            <a:endParaRPr lang="en-US" sz="900" dirty="0"/>
          </a:p>
        </p:txBody>
      </p:sp>
      <p:sp>
        <p:nvSpPr>
          <p:cNvPr id="4" name="Date Placeholder 3">
            <a:extLst>
              <a:ext uri="{FF2B5EF4-FFF2-40B4-BE49-F238E27FC236}">
                <a16:creationId xmlns:a16="http://schemas.microsoft.com/office/drawing/2014/main" id="{176A879F-D984-45B9-70C3-1692713C05A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1F967DB-D90F-BFB1-0734-FA4DC8689E0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B0E55829-D842-2075-9CE1-2082BDDA0260}"/>
              </a:ext>
            </a:extLst>
          </p:cNvPr>
          <p:cNvSpPr>
            <a:spLocks noGrp="1"/>
          </p:cNvSpPr>
          <p:nvPr>
            <p:ph type="sldNum" sz="quarter" idx="12"/>
          </p:nvPr>
        </p:nvSpPr>
        <p:spPr/>
        <p:txBody>
          <a:bodyPr/>
          <a:lstStyle/>
          <a:p>
            <a:pPr>
              <a:defRPr/>
            </a:pPr>
            <a:fld id="{BCA26155-0DCC-45D2-90B6-32F65F3F6C0F}" type="slidenum">
              <a:rPr lang="en-US" smtClean="0"/>
              <a:pPr>
                <a:defRPr/>
              </a:pPr>
              <a:t>46</a:t>
            </a:fld>
            <a:endParaRPr lang="en-US"/>
          </a:p>
        </p:txBody>
      </p:sp>
    </p:spTree>
    <p:extLst>
      <p:ext uri="{BB962C8B-B14F-4D97-AF65-F5344CB8AC3E}">
        <p14:creationId xmlns:p14="http://schemas.microsoft.com/office/powerpoint/2010/main" val="2583619896"/>
      </p:ext>
    </p:extLst>
  </p:cSld>
  <p:clrMapOvr>
    <a:masterClrMapping/>
  </p:clrMapOvr>
  <p:transition>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3FCFD-3026-0DD6-F86E-42749E63A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251FC3-0C3D-530F-CD27-F35F6A4E94D1}"/>
              </a:ext>
            </a:extLst>
          </p:cNvPr>
          <p:cNvSpPr>
            <a:spLocks noGrp="1"/>
          </p:cNvSpPr>
          <p:nvPr>
            <p:ph type="title"/>
          </p:nvPr>
        </p:nvSpPr>
        <p:spPr/>
        <p:txBody>
          <a:bodyPr/>
          <a:lstStyle/>
          <a:p>
            <a:r>
              <a:rPr lang="en-US" dirty="0"/>
              <a:t>Chelation and Other Quack Therapies</a:t>
            </a:r>
          </a:p>
        </p:txBody>
      </p:sp>
      <p:sp>
        <p:nvSpPr>
          <p:cNvPr id="3" name="Content Placeholder 2">
            <a:extLst>
              <a:ext uri="{FF2B5EF4-FFF2-40B4-BE49-F238E27FC236}">
                <a16:creationId xmlns:a16="http://schemas.microsoft.com/office/drawing/2014/main" id="{81D53F54-CE2D-1E76-F109-286C83BBD800}"/>
              </a:ext>
            </a:extLst>
          </p:cNvPr>
          <p:cNvSpPr>
            <a:spLocks noGrp="1"/>
          </p:cNvSpPr>
          <p:nvPr>
            <p:ph idx="1"/>
          </p:nvPr>
        </p:nvSpPr>
        <p:spPr/>
        <p:txBody>
          <a:bodyPr>
            <a:normAutofit/>
          </a:bodyPr>
          <a:lstStyle/>
          <a:p>
            <a:r>
              <a:rPr lang="en-US" sz="1800" dirty="0"/>
              <a:t>Even after thimerosal was removed, the belief that autism is caused by “heavy metal poisoning” has resulted in using dangerous “chelation therapy” to treat it.</a:t>
            </a:r>
          </a:p>
          <a:p>
            <a:pPr lvl="1"/>
            <a:r>
              <a:rPr lang="en-US" sz="1800" dirty="0"/>
              <a:t>This has led to at least </a:t>
            </a:r>
            <a:r>
              <a:rPr lang="en-US" sz="1800" dirty="0">
                <a:hlinkClick r:id="rId2"/>
              </a:rPr>
              <a:t>one death</a:t>
            </a:r>
            <a:r>
              <a:rPr lang="en-US" sz="1800" dirty="0"/>
              <a:t>.</a:t>
            </a:r>
          </a:p>
          <a:p>
            <a:pPr lvl="1"/>
            <a:r>
              <a:rPr lang="en-US" sz="1800" dirty="0"/>
              <a:t>David Geier was fined $10,000 for practicing medicine without a license when he pushed chelation therapy along with his father Mark, who </a:t>
            </a:r>
            <a:r>
              <a:rPr lang="en-US" sz="1800" i="1" dirty="0"/>
              <a:t>was</a:t>
            </a:r>
            <a:r>
              <a:rPr lang="en-US" sz="1800" dirty="0"/>
              <a:t> a doctor, but lost his license in every state he had one.</a:t>
            </a:r>
          </a:p>
          <a:p>
            <a:pPr lvl="2"/>
            <a:r>
              <a:rPr lang="en-US" sz="1600" dirty="0"/>
              <a:t>RFK Jr. appointed David Geier to his Blue Ribbon “Autism Panel”.  </a:t>
            </a:r>
          </a:p>
          <a:p>
            <a:r>
              <a:rPr lang="en-US" sz="1800" dirty="0"/>
              <a:t>Other quack “treatments” for autism include</a:t>
            </a:r>
          </a:p>
          <a:p>
            <a:pPr lvl="1"/>
            <a:r>
              <a:rPr lang="en-US" sz="1600" dirty="0"/>
              <a:t>In addition to chelation, Geier and dad “treated” autism with Lupron, a chemical castration drug used on sex offenders and to delay early puberty.</a:t>
            </a:r>
          </a:p>
          <a:p>
            <a:pPr lvl="1"/>
            <a:r>
              <a:rPr lang="en-US" sz="1600" dirty="0"/>
              <a:t>Autism is one of many things (including erectile disfunction!) that some people claim to cure with “</a:t>
            </a:r>
            <a:r>
              <a:rPr lang="en-US" sz="1600" dirty="0" err="1"/>
              <a:t>hyberbaric</a:t>
            </a:r>
            <a:r>
              <a:rPr lang="en-US" sz="1600" dirty="0"/>
              <a:t>” (high pressure, pure oxygen) chambers.</a:t>
            </a:r>
          </a:p>
          <a:p>
            <a:pPr lvl="2"/>
            <a:r>
              <a:rPr lang="en-US" sz="1600" dirty="0"/>
              <a:t>At least two deaths have resulted from poorly run hyperbaric “clinics”. One in </a:t>
            </a:r>
            <a:r>
              <a:rPr lang="en-US" sz="1600" dirty="0">
                <a:hlinkClick r:id="rId3"/>
              </a:rPr>
              <a:t>Michigan</a:t>
            </a:r>
            <a:r>
              <a:rPr lang="en-US" sz="1600" dirty="0"/>
              <a:t> and one in </a:t>
            </a:r>
            <a:r>
              <a:rPr lang="en-US" sz="1600" dirty="0">
                <a:hlinkClick r:id="rId4"/>
              </a:rPr>
              <a:t>Arizona</a:t>
            </a:r>
            <a:r>
              <a:rPr lang="en-US" sz="1600" dirty="0"/>
              <a:t>.</a:t>
            </a:r>
          </a:p>
          <a:p>
            <a:pPr lvl="1"/>
            <a:r>
              <a:rPr lang="en-US" sz="1600" dirty="0"/>
              <a:t>Numerous other therapies, which at best do nothing and at worst are dangerous.</a:t>
            </a:r>
          </a:p>
          <a:p>
            <a:r>
              <a:rPr lang="en-US" sz="1800" dirty="0"/>
              <a:t>I highly recommend the two-part “</a:t>
            </a:r>
            <a:r>
              <a:rPr lang="en-US" sz="1800" dirty="0">
                <a:hlinkClick r:id="rId5"/>
              </a:rPr>
              <a:t>The Grifters Behind the Fake Autism ‘Cure’ Industry</a:t>
            </a:r>
            <a:r>
              <a:rPr lang="en-US" sz="1800" dirty="0"/>
              <a:t>” episode of the Behind the Bastards Podcast.</a:t>
            </a:r>
          </a:p>
          <a:p>
            <a:pPr lvl="1"/>
            <a:endParaRPr lang="en-US" sz="900" dirty="0"/>
          </a:p>
        </p:txBody>
      </p:sp>
      <p:sp>
        <p:nvSpPr>
          <p:cNvPr id="4" name="Date Placeholder 3">
            <a:extLst>
              <a:ext uri="{FF2B5EF4-FFF2-40B4-BE49-F238E27FC236}">
                <a16:creationId xmlns:a16="http://schemas.microsoft.com/office/drawing/2014/main" id="{33757CBE-13B0-A343-7AE7-C7F93D08CF4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21EF14C-6A10-E74D-FDC3-A5057BA8891D}"/>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AD963F97-18DA-DF14-6F96-E80229DC20AE}"/>
              </a:ext>
            </a:extLst>
          </p:cNvPr>
          <p:cNvSpPr>
            <a:spLocks noGrp="1"/>
          </p:cNvSpPr>
          <p:nvPr>
            <p:ph type="sldNum" sz="quarter" idx="12"/>
          </p:nvPr>
        </p:nvSpPr>
        <p:spPr/>
        <p:txBody>
          <a:bodyPr/>
          <a:lstStyle/>
          <a:p>
            <a:pPr>
              <a:defRPr/>
            </a:pPr>
            <a:fld id="{BCA26155-0DCC-45D2-90B6-32F65F3F6C0F}" type="slidenum">
              <a:rPr lang="en-US" smtClean="0"/>
              <a:pPr>
                <a:defRPr/>
              </a:pPr>
              <a:t>47</a:t>
            </a:fld>
            <a:endParaRPr lang="en-US"/>
          </a:p>
        </p:txBody>
      </p:sp>
    </p:spTree>
    <p:extLst>
      <p:ext uri="{BB962C8B-B14F-4D97-AF65-F5344CB8AC3E}">
        <p14:creationId xmlns:p14="http://schemas.microsoft.com/office/powerpoint/2010/main" val="109516111"/>
      </p:ext>
    </p:extLst>
  </p:cSld>
  <p:clrMapOvr>
    <a:masterClrMapping/>
  </p:clrMapOvr>
  <p:transition>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7A9A-544C-52B4-3813-002B0E012638}"/>
              </a:ext>
            </a:extLst>
          </p:cNvPr>
          <p:cNvSpPr>
            <a:spLocks noGrp="1"/>
          </p:cNvSpPr>
          <p:nvPr>
            <p:ph type="title"/>
          </p:nvPr>
        </p:nvSpPr>
        <p:spPr/>
        <p:txBody>
          <a:bodyPr/>
          <a:lstStyle/>
          <a:p>
            <a:r>
              <a:rPr lang="en-US" dirty="0"/>
              <a:t>Acetaminophen and Autism</a:t>
            </a:r>
          </a:p>
        </p:txBody>
      </p:sp>
      <p:sp>
        <p:nvSpPr>
          <p:cNvPr id="3" name="Content Placeholder 2">
            <a:extLst>
              <a:ext uri="{FF2B5EF4-FFF2-40B4-BE49-F238E27FC236}">
                <a16:creationId xmlns:a16="http://schemas.microsoft.com/office/drawing/2014/main" id="{CF661758-AC31-FA68-DFFD-20827549E0EC}"/>
              </a:ext>
            </a:extLst>
          </p:cNvPr>
          <p:cNvSpPr>
            <a:spLocks noGrp="1"/>
          </p:cNvSpPr>
          <p:nvPr>
            <p:ph idx="1"/>
          </p:nvPr>
        </p:nvSpPr>
        <p:spPr/>
        <p:txBody>
          <a:bodyPr>
            <a:normAutofit lnSpcReduction="10000"/>
          </a:bodyPr>
          <a:lstStyle/>
          <a:p>
            <a:r>
              <a:rPr lang="en-US" sz="1800" dirty="0"/>
              <a:t>The Administration promised to have an “answer to Autism” by September 2025 and damned if they didn’t</a:t>
            </a:r>
          </a:p>
          <a:p>
            <a:pPr lvl="1"/>
            <a:r>
              <a:rPr lang="en-US" sz="1600" dirty="0"/>
              <a:t>Because that’s totally how science works!</a:t>
            </a:r>
          </a:p>
          <a:p>
            <a:r>
              <a:rPr lang="en-US" sz="1800" dirty="0"/>
              <a:t>Abandoning RFK Jr’s longstanding claims, they made no mention whatsoever of vaccines, and instead blamed acetaminophen (paracetamol), the active ingredient in Tylenol.</a:t>
            </a:r>
          </a:p>
          <a:p>
            <a:r>
              <a:rPr lang="en-US" sz="1800" dirty="0"/>
              <a:t>Several studies have shown an association between prenatal used of acetaminophen and an increase in the probability of being diagnosed with autism, ADHD, and other conditions, however</a:t>
            </a:r>
          </a:p>
          <a:p>
            <a:pPr lvl="1"/>
            <a:r>
              <a:rPr lang="en-US" sz="1600" dirty="0"/>
              <a:t>Many of these studies are not consistent with each other.</a:t>
            </a:r>
          </a:p>
          <a:p>
            <a:pPr lvl="1"/>
            <a:r>
              <a:rPr lang="en-US" sz="1600" dirty="0"/>
              <a:t>Generally, the tighter the controls, the smaller the observed effect.</a:t>
            </a:r>
          </a:p>
          <a:p>
            <a:pPr lvl="2"/>
            <a:r>
              <a:rPr lang="en-US" sz="1600" dirty="0"/>
              <a:t>For example, a high statistics </a:t>
            </a:r>
            <a:r>
              <a:rPr lang="en-US" sz="1600" dirty="0">
                <a:hlinkClick r:id="rId2"/>
              </a:rPr>
              <a:t>Swedish study</a:t>
            </a:r>
            <a:r>
              <a:rPr lang="en-US" sz="1600" dirty="0"/>
              <a:t> saw an effect, </a:t>
            </a:r>
            <a:r>
              <a:rPr lang="en-US" sz="1600" i="1" dirty="0"/>
              <a:t>which went away entirely when they restricted their study to only siblings</a:t>
            </a:r>
            <a:r>
              <a:rPr lang="en-US" sz="1600" dirty="0"/>
              <a:t>.</a:t>
            </a:r>
          </a:p>
          <a:p>
            <a:pPr lvl="1"/>
            <a:r>
              <a:rPr lang="en-US" sz="1600" dirty="0"/>
              <a:t>The consensus of major medical advisory boards is that acetaminophen is safe and effective for pregnant women.</a:t>
            </a:r>
          </a:p>
          <a:p>
            <a:pPr lvl="1"/>
            <a:r>
              <a:rPr lang="en-US" sz="1600" dirty="0"/>
              <a:t>There are very real dangers of fever during pregnancy, and acetaminophen remains the only effective treatment allowed for pregnant women.</a:t>
            </a:r>
          </a:p>
          <a:p>
            <a:r>
              <a:rPr lang="en-US" sz="1800" dirty="0"/>
              <a:t>Nevertheless, caution should be exercised when using any drug.</a:t>
            </a:r>
          </a:p>
          <a:p>
            <a:pPr lvl="1"/>
            <a:r>
              <a:rPr lang="en-US" sz="1600" dirty="0"/>
              <a:t>The pregnant women who filmed themselves gobbling Tylenol are morons.</a:t>
            </a:r>
          </a:p>
          <a:p>
            <a:pPr lvl="1"/>
            <a:endParaRPr lang="en-US" sz="1400" dirty="0"/>
          </a:p>
        </p:txBody>
      </p:sp>
      <p:sp>
        <p:nvSpPr>
          <p:cNvPr id="4" name="Date Placeholder 3">
            <a:extLst>
              <a:ext uri="{FF2B5EF4-FFF2-40B4-BE49-F238E27FC236}">
                <a16:creationId xmlns:a16="http://schemas.microsoft.com/office/drawing/2014/main" id="{D505F28B-B327-AA92-E2C2-199ECFC4A7F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BEAEA1E-DD95-9BDC-03DC-C9D111411C5C}"/>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3C981654-28F7-C3EA-3524-CD9757F31E93}"/>
              </a:ext>
            </a:extLst>
          </p:cNvPr>
          <p:cNvSpPr>
            <a:spLocks noGrp="1"/>
          </p:cNvSpPr>
          <p:nvPr>
            <p:ph type="sldNum" sz="quarter" idx="12"/>
          </p:nvPr>
        </p:nvSpPr>
        <p:spPr/>
        <p:txBody>
          <a:bodyPr/>
          <a:lstStyle/>
          <a:p>
            <a:pPr>
              <a:defRPr/>
            </a:pPr>
            <a:fld id="{BCA26155-0DCC-45D2-90B6-32F65F3F6C0F}" type="slidenum">
              <a:rPr lang="en-US" smtClean="0"/>
              <a:pPr>
                <a:defRPr/>
              </a:pPr>
              <a:t>48</a:t>
            </a:fld>
            <a:endParaRPr lang="en-US"/>
          </a:p>
        </p:txBody>
      </p:sp>
    </p:spTree>
    <p:extLst>
      <p:ext uri="{BB962C8B-B14F-4D97-AF65-F5344CB8AC3E}">
        <p14:creationId xmlns:p14="http://schemas.microsoft.com/office/powerpoint/2010/main" val="2613657607"/>
      </p:ext>
    </p:extLst>
  </p:cSld>
  <p:clrMapOvr>
    <a:masterClrMapping/>
  </p:clrMapOvr>
  <p:transition>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395C-330A-033D-A5D8-2C10AA7A6067}"/>
              </a:ext>
            </a:extLst>
          </p:cNvPr>
          <p:cNvSpPr>
            <a:spLocks noGrp="1"/>
          </p:cNvSpPr>
          <p:nvPr>
            <p:ph type="title"/>
          </p:nvPr>
        </p:nvSpPr>
        <p:spPr/>
        <p:txBody>
          <a:bodyPr/>
          <a:lstStyle/>
          <a:p>
            <a:r>
              <a:rPr lang="en-US" dirty="0"/>
              <a:t>Autism and Circumcision</a:t>
            </a:r>
          </a:p>
        </p:txBody>
      </p:sp>
      <p:sp>
        <p:nvSpPr>
          <p:cNvPr id="3" name="Content Placeholder 2">
            <a:extLst>
              <a:ext uri="{FF2B5EF4-FFF2-40B4-BE49-F238E27FC236}">
                <a16:creationId xmlns:a16="http://schemas.microsoft.com/office/drawing/2014/main" id="{8376FB9B-D3F2-D73A-7AE3-23C8CDC083D4}"/>
              </a:ext>
            </a:extLst>
          </p:cNvPr>
          <p:cNvSpPr>
            <a:spLocks noGrp="1"/>
          </p:cNvSpPr>
          <p:nvPr>
            <p:ph idx="1"/>
          </p:nvPr>
        </p:nvSpPr>
        <p:spPr/>
        <p:txBody>
          <a:bodyPr>
            <a:normAutofit/>
          </a:bodyPr>
          <a:lstStyle/>
          <a:p>
            <a:r>
              <a:rPr lang="en-US" sz="2000" dirty="0"/>
              <a:t>RFK Jr. mentioned “two studies which show that circumcision doubles the risk of autism” and blamed it on the use of acetaminophen.</a:t>
            </a:r>
          </a:p>
          <a:p>
            <a:r>
              <a:rPr lang="en-US" sz="2000" dirty="0"/>
              <a:t>A few problems…</a:t>
            </a:r>
          </a:p>
          <a:p>
            <a:pPr lvl="1"/>
            <a:r>
              <a:rPr lang="en-US" sz="1800" dirty="0"/>
              <a:t>I could really only find </a:t>
            </a:r>
            <a:r>
              <a:rPr lang="en-US" sz="1800" dirty="0">
                <a:hlinkClick r:id="rId2"/>
              </a:rPr>
              <a:t>one study</a:t>
            </a:r>
            <a:endParaRPr lang="en-US" sz="1800" dirty="0"/>
          </a:p>
          <a:p>
            <a:pPr lvl="2"/>
            <a:r>
              <a:rPr lang="en-US" sz="1600" dirty="0"/>
              <a:t>Frisch and Simonsen, “Ritual circumcision and risk of autism spectrum disorder in 0- to 9-year-old boys: national cohort study in Denmark”</a:t>
            </a:r>
          </a:p>
          <a:p>
            <a:pPr lvl="1"/>
            <a:r>
              <a:rPr lang="en-US" sz="1800" dirty="0"/>
              <a:t>It was done in Denmark, where pretty much only Jews and Muslims practice circumcision (note the term “ritual”), so it’s virtually impossible to control for genetics and other confounding factors.</a:t>
            </a:r>
          </a:p>
          <a:p>
            <a:pPr lvl="1"/>
            <a:r>
              <a:rPr lang="en-US" sz="1800" dirty="0"/>
              <a:t>Their hypothesis is that it’s the </a:t>
            </a:r>
            <a:r>
              <a:rPr lang="en-US" sz="1800" i="1" dirty="0"/>
              <a:t>pain</a:t>
            </a:r>
            <a:r>
              <a:rPr lang="en-US" sz="1800" dirty="0"/>
              <a:t> of circumcision that’s to blame.</a:t>
            </a:r>
          </a:p>
          <a:p>
            <a:pPr lvl="1"/>
            <a:r>
              <a:rPr lang="en-US" sz="1800" dirty="0"/>
              <a:t>The second study is probably </a:t>
            </a:r>
            <a:r>
              <a:rPr lang="en-US" sz="1800" dirty="0">
                <a:hlinkClick r:id="rId3"/>
              </a:rPr>
              <a:t>this one</a:t>
            </a:r>
            <a:r>
              <a:rPr lang="en-US" sz="1800" dirty="0"/>
              <a:t>, which is so awful I won’t even comment on it.</a:t>
            </a:r>
          </a:p>
          <a:p>
            <a:r>
              <a:rPr lang="en-US" sz="2000" dirty="0"/>
              <a:t>I seriously wouldn’t worry about this one.</a:t>
            </a:r>
          </a:p>
        </p:txBody>
      </p:sp>
      <p:sp>
        <p:nvSpPr>
          <p:cNvPr id="4" name="Date Placeholder 3">
            <a:extLst>
              <a:ext uri="{FF2B5EF4-FFF2-40B4-BE49-F238E27FC236}">
                <a16:creationId xmlns:a16="http://schemas.microsoft.com/office/drawing/2014/main" id="{5BA0F08F-8E4E-EE52-5714-521DA0A9ECC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D7C4F31-956E-5852-9255-F63345C16504}"/>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C0C9010-D20A-40F8-1F36-C258A2B80828}"/>
              </a:ext>
            </a:extLst>
          </p:cNvPr>
          <p:cNvSpPr>
            <a:spLocks noGrp="1"/>
          </p:cNvSpPr>
          <p:nvPr>
            <p:ph type="sldNum" sz="quarter" idx="12"/>
          </p:nvPr>
        </p:nvSpPr>
        <p:spPr/>
        <p:txBody>
          <a:bodyPr/>
          <a:lstStyle/>
          <a:p>
            <a:pPr>
              <a:defRPr/>
            </a:pPr>
            <a:fld id="{BCA26155-0DCC-45D2-90B6-32F65F3F6C0F}" type="slidenum">
              <a:rPr lang="en-US" smtClean="0"/>
              <a:pPr>
                <a:defRPr/>
              </a:pPr>
              <a:t>49</a:t>
            </a:fld>
            <a:endParaRPr lang="en-US"/>
          </a:p>
        </p:txBody>
      </p:sp>
    </p:spTree>
    <p:extLst>
      <p:ext uri="{BB962C8B-B14F-4D97-AF65-F5344CB8AC3E}">
        <p14:creationId xmlns:p14="http://schemas.microsoft.com/office/powerpoint/2010/main" val="4197074639"/>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38E23-D138-F7FA-386C-540612460929}"/>
              </a:ext>
            </a:extLst>
          </p:cNvPr>
          <p:cNvSpPr>
            <a:spLocks noGrp="1"/>
          </p:cNvSpPr>
          <p:nvPr>
            <p:ph type="title"/>
          </p:nvPr>
        </p:nvSpPr>
        <p:spPr/>
        <p:txBody>
          <a:bodyPr/>
          <a:lstStyle/>
          <a:p>
            <a:r>
              <a:rPr lang="en-US" dirty="0"/>
              <a:t>Doctors vs. Midwives</a:t>
            </a:r>
          </a:p>
        </p:txBody>
      </p:sp>
      <p:sp>
        <p:nvSpPr>
          <p:cNvPr id="3" name="Content Placeholder 2">
            <a:extLst>
              <a:ext uri="{FF2B5EF4-FFF2-40B4-BE49-F238E27FC236}">
                <a16:creationId xmlns:a16="http://schemas.microsoft.com/office/drawing/2014/main" id="{B6835C09-1CF7-A5E4-1069-2F32B0492787}"/>
              </a:ext>
            </a:extLst>
          </p:cNvPr>
          <p:cNvSpPr>
            <a:spLocks noGrp="1"/>
          </p:cNvSpPr>
          <p:nvPr>
            <p:ph idx="1"/>
          </p:nvPr>
        </p:nvSpPr>
        <p:spPr/>
        <p:txBody>
          <a:bodyPr>
            <a:normAutofit fontScale="92500" lnSpcReduction="20000"/>
          </a:bodyPr>
          <a:lstStyle/>
          <a:p>
            <a:r>
              <a:rPr lang="en-US" sz="2000" dirty="0"/>
              <a:t>In 1846, while working in Vienna, Dr. Ignaz Semmelweis, </a:t>
            </a:r>
            <a:br>
              <a:rPr lang="en-US" sz="2000" dirty="0"/>
            </a:br>
            <a:r>
              <a:rPr lang="en-US" sz="2000" dirty="0"/>
              <a:t>observed that (rich) women, who had their babies </a:t>
            </a:r>
            <a:br>
              <a:rPr lang="en-US" sz="2000" dirty="0"/>
            </a:br>
            <a:r>
              <a:rPr lang="en-US" sz="2000" dirty="0"/>
              <a:t>delivered by doctors were </a:t>
            </a:r>
            <a:r>
              <a:rPr lang="en-US" sz="2000" i="1" dirty="0"/>
              <a:t>almost three times more likely </a:t>
            </a:r>
            <a:br>
              <a:rPr lang="en-US" sz="2000" i="1" dirty="0"/>
            </a:br>
            <a:r>
              <a:rPr lang="en-US" sz="2000" i="1" dirty="0"/>
              <a:t>to die, </a:t>
            </a:r>
            <a:r>
              <a:rPr lang="en-US" sz="2000" dirty="0"/>
              <a:t>usually from puerperal fever, than (poor) women </a:t>
            </a:r>
            <a:br>
              <a:rPr lang="en-US" sz="2000" dirty="0"/>
            </a:br>
            <a:r>
              <a:rPr lang="en-US" sz="2000" dirty="0"/>
              <a:t>who had their babies delivered by midwives.</a:t>
            </a:r>
          </a:p>
          <a:p>
            <a:r>
              <a:rPr lang="en-US" sz="2000" dirty="0"/>
              <a:t>The difference?</a:t>
            </a:r>
          </a:p>
          <a:p>
            <a:pPr lvl="1"/>
            <a:r>
              <a:rPr lang="en-US" sz="1800" dirty="0"/>
              <a:t>Doctors considered it a badge of honor to have a bloody </a:t>
            </a:r>
            <a:br>
              <a:rPr lang="en-US" sz="1800" dirty="0"/>
            </a:br>
            <a:r>
              <a:rPr lang="en-US" sz="1800" dirty="0"/>
              <a:t>smock and would often go </a:t>
            </a:r>
            <a:r>
              <a:rPr lang="en-US" sz="1800" i="1" dirty="0"/>
              <a:t>straight from dissecting a cadaver </a:t>
            </a:r>
            <a:br>
              <a:rPr lang="en-US" sz="1800" i="1" dirty="0"/>
            </a:br>
            <a:r>
              <a:rPr lang="en-US" sz="1800" i="1" dirty="0"/>
              <a:t>to delivering a baby without washing their hands</a:t>
            </a:r>
            <a:r>
              <a:rPr lang="en-US" sz="1800" dirty="0"/>
              <a:t>.</a:t>
            </a:r>
          </a:p>
          <a:p>
            <a:pPr lvl="1"/>
            <a:r>
              <a:rPr lang="en-US" sz="1800" dirty="0"/>
              <a:t>Midwives washed their hands because delivering babies is, well, kind of gross. </a:t>
            </a:r>
          </a:p>
          <a:p>
            <a:r>
              <a:rPr lang="en-US" sz="2000" dirty="0"/>
              <a:t>He blamed it on "cadaverous particles" from the corpses and recommended that everyone wash their hands with chlorine</a:t>
            </a:r>
          </a:p>
          <a:p>
            <a:pPr lvl="1"/>
            <a:r>
              <a:rPr lang="en-US" sz="1800" dirty="0"/>
              <a:t>Because he liked the smell (he still believed in miasma theory)</a:t>
            </a:r>
          </a:p>
          <a:p>
            <a:r>
              <a:rPr lang="en-US" sz="2000" dirty="0"/>
              <a:t>Maternal deaths fell dramatically</a:t>
            </a:r>
          </a:p>
          <a:p>
            <a:pPr lvl="1"/>
            <a:r>
              <a:rPr lang="en-US" sz="1700" dirty="0"/>
              <a:t>Infections went from 18% to 2% !</a:t>
            </a:r>
          </a:p>
          <a:p>
            <a:r>
              <a:rPr lang="en-US" sz="2200" dirty="0"/>
              <a:t>Semmelweis tried to convince the world of his revelation, but was largely rebuffed.</a:t>
            </a:r>
          </a:p>
          <a:p>
            <a:r>
              <a:rPr lang="en-US" sz="2000" dirty="0"/>
              <a:t>The stress caused by this was too much, and he was eventually committed to a mental institution.</a:t>
            </a:r>
          </a:p>
          <a:p>
            <a:pPr lvl="1"/>
            <a:r>
              <a:rPr lang="en-US" sz="1800" dirty="0"/>
              <a:t>Where he ironically died of sepsis after being beaten.  </a:t>
            </a:r>
            <a:endParaRPr lang="en-US" sz="1600" dirty="0"/>
          </a:p>
        </p:txBody>
      </p:sp>
      <p:sp>
        <p:nvSpPr>
          <p:cNvPr id="4" name="Date Placeholder 3">
            <a:extLst>
              <a:ext uri="{FF2B5EF4-FFF2-40B4-BE49-F238E27FC236}">
                <a16:creationId xmlns:a16="http://schemas.microsoft.com/office/drawing/2014/main" id="{71FFF5AA-CBF0-264F-C86E-6BB0C1835AC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0D79D4C-E806-AC7F-A1DE-5A71CC15A28E}"/>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BBBEB565-1DCA-FE91-8FBC-05FA7918F847}"/>
              </a:ext>
            </a:extLst>
          </p:cNvPr>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pic>
        <p:nvPicPr>
          <p:cNvPr id="8" name="Picture 7">
            <a:extLst>
              <a:ext uri="{FF2B5EF4-FFF2-40B4-BE49-F238E27FC236}">
                <a16:creationId xmlns:a16="http://schemas.microsoft.com/office/drawing/2014/main" id="{69D91E3A-CD18-2287-3A18-48A6C2B793D8}"/>
              </a:ext>
            </a:extLst>
          </p:cNvPr>
          <p:cNvPicPr>
            <a:picLocks noChangeAspect="1"/>
          </p:cNvPicPr>
          <p:nvPr/>
        </p:nvPicPr>
        <p:blipFill>
          <a:blip r:embed="rId2"/>
          <a:stretch>
            <a:fillRect/>
          </a:stretch>
        </p:blipFill>
        <p:spPr>
          <a:xfrm>
            <a:off x="6934200" y="429838"/>
            <a:ext cx="2092960" cy="2675659"/>
          </a:xfrm>
          <a:prstGeom prst="rect">
            <a:avLst/>
          </a:prstGeom>
        </p:spPr>
      </p:pic>
    </p:spTree>
    <p:extLst>
      <p:ext uri="{BB962C8B-B14F-4D97-AF65-F5344CB8AC3E}">
        <p14:creationId xmlns:p14="http://schemas.microsoft.com/office/powerpoint/2010/main" val="3763034300"/>
      </p:ext>
    </p:extLst>
  </p:cSld>
  <p:clrMapOvr>
    <a:masterClrMapping/>
  </p:clrMapOvr>
  <p:transition>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32995-59C4-35B4-95CA-BE057F0E0FCC}"/>
              </a:ext>
            </a:extLst>
          </p:cNvPr>
          <p:cNvSpPr>
            <a:spLocks noGrp="1"/>
          </p:cNvSpPr>
          <p:nvPr>
            <p:ph type="title"/>
          </p:nvPr>
        </p:nvSpPr>
        <p:spPr/>
        <p:txBody>
          <a:bodyPr/>
          <a:lstStyle/>
          <a:p>
            <a:r>
              <a:rPr lang="en-US" dirty="0"/>
              <a:t>Some Final Comments…</a:t>
            </a:r>
          </a:p>
        </p:txBody>
      </p:sp>
      <p:sp>
        <p:nvSpPr>
          <p:cNvPr id="3" name="Content Placeholder 2">
            <a:extLst>
              <a:ext uri="{FF2B5EF4-FFF2-40B4-BE49-F238E27FC236}">
                <a16:creationId xmlns:a16="http://schemas.microsoft.com/office/drawing/2014/main" id="{8AE12247-8DBB-3AC4-64AC-E327F8EB5BDE}"/>
              </a:ext>
            </a:extLst>
          </p:cNvPr>
          <p:cNvSpPr>
            <a:spLocks noGrp="1"/>
          </p:cNvSpPr>
          <p:nvPr>
            <p:ph idx="1"/>
          </p:nvPr>
        </p:nvSpPr>
        <p:spPr/>
        <p:txBody>
          <a:bodyPr/>
          <a:lstStyle/>
          <a:p>
            <a:r>
              <a:rPr lang="en-US" dirty="0"/>
              <a:t>Medical publication standards have improved, but there are still big problems.</a:t>
            </a:r>
          </a:p>
          <a:p>
            <a:pPr lvl="1"/>
            <a:r>
              <a:rPr lang="en-US" dirty="0"/>
              <a:t>You can find at least one peer reviewed publication to support an arbitrarily crazy hypothesis.</a:t>
            </a:r>
          </a:p>
          <a:p>
            <a:r>
              <a:rPr lang="en-US" dirty="0"/>
              <a:t>The media and public figures often get the facts completely wrong when reporting on medical results.</a:t>
            </a:r>
          </a:p>
          <a:p>
            <a:pPr lvl="1"/>
            <a:r>
              <a:rPr lang="en-US" dirty="0"/>
              <a:t>Always check the sources yourself.</a:t>
            </a:r>
          </a:p>
          <a:p>
            <a:r>
              <a:rPr lang="en-US" dirty="0"/>
              <a:t>When it comes to “alternative treatments”, remember that – unlike drugs - they can claim pretty much anything with impunity.</a:t>
            </a:r>
          </a:p>
          <a:p>
            <a:pPr lvl="1"/>
            <a:r>
              <a:rPr lang="en-US" dirty="0"/>
              <a:t>Do some research</a:t>
            </a:r>
          </a:p>
          <a:p>
            <a:pPr lvl="1"/>
            <a:r>
              <a:rPr lang="en-US" dirty="0"/>
              <a:t>Wikipedia is a good place to start</a:t>
            </a:r>
          </a:p>
        </p:txBody>
      </p:sp>
      <p:sp>
        <p:nvSpPr>
          <p:cNvPr id="4" name="Date Placeholder 3">
            <a:extLst>
              <a:ext uri="{FF2B5EF4-FFF2-40B4-BE49-F238E27FC236}">
                <a16:creationId xmlns:a16="http://schemas.microsoft.com/office/drawing/2014/main" id="{458FF3C5-54F6-BCD3-5C8B-EA1FB0E733F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7E0121D-ED09-67D7-E44B-DB8244C49CE6}"/>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694C883B-AA0C-5A31-F9CB-39E561827975}"/>
              </a:ext>
            </a:extLst>
          </p:cNvPr>
          <p:cNvSpPr>
            <a:spLocks noGrp="1"/>
          </p:cNvSpPr>
          <p:nvPr>
            <p:ph type="sldNum" sz="quarter" idx="12"/>
          </p:nvPr>
        </p:nvSpPr>
        <p:spPr/>
        <p:txBody>
          <a:bodyPr/>
          <a:lstStyle/>
          <a:p>
            <a:pPr>
              <a:defRPr/>
            </a:pPr>
            <a:fld id="{BCA26155-0DCC-45D2-90B6-32F65F3F6C0F}" type="slidenum">
              <a:rPr lang="en-US" smtClean="0"/>
              <a:pPr>
                <a:defRPr/>
              </a:pPr>
              <a:t>50</a:t>
            </a:fld>
            <a:endParaRPr lang="en-US"/>
          </a:p>
        </p:txBody>
      </p:sp>
    </p:spTree>
    <p:extLst>
      <p:ext uri="{BB962C8B-B14F-4D97-AF65-F5344CB8AC3E}">
        <p14:creationId xmlns:p14="http://schemas.microsoft.com/office/powerpoint/2010/main" val="295854071"/>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0892-B4FD-7ECD-E9AB-50F3833006AB}"/>
              </a:ext>
            </a:extLst>
          </p:cNvPr>
          <p:cNvSpPr>
            <a:spLocks noGrp="1"/>
          </p:cNvSpPr>
          <p:nvPr>
            <p:ph type="title"/>
          </p:nvPr>
        </p:nvSpPr>
        <p:spPr/>
        <p:txBody>
          <a:bodyPr/>
          <a:lstStyle/>
          <a:p>
            <a:r>
              <a:rPr lang="en-US" dirty="0"/>
              <a:t>Building the Case for Germ Theory</a:t>
            </a:r>
          </a:p>
        </p:txBody>
      </p:sp>
      <p:sp>
        <p:nvSpPr>
          <p:cNvPr id="3" name="Content Placeholder 2">
            <a:extLst>
              <a:ext uri="{FF2B5EF4-FFF2-40B4-BE49-F238E27FC236}">
                <a16:creationId xmlns:a16="http://schemas.microsoft.com/office/drawing/2014/main" id="{F9A367EE-4F85-C951-AC98-0D7D5B7D0754}"/>
              </a:ext>
            </a:extLst>
          </p:cNvPr>
          <p:cNvSpPr>
            <a:spLocks noGrp="1"/>
          </p:cNvSpPr>
          <p:nvPr>
            <p:ph idx="1"/>
          </p:nvPr>
        </p:nvSpPr>
        <p:spPr>
          <a:xfrm>
            <a:off x="441713" y="1182021"/>
            <a:ext cx="7058544" cy="5441721"/>
          </a:xfrm>
        </p:spPr>
        <p:txBody>
          <a:bodyPr>
            <a:normAutofit fontScale="70000" lnSpcReduction="20000"/>
          </a:bodyPr>
          <a:lstStyle/>
          <a:p>
            <a:r>
              <a:rPr lang="en-US" dirty="0"/>
              <a:t>John Snow</a:t>
            </a:r>
          </a:p>
          <a:p>
            <a:pPr lvl="1"/>
            <a:r>
              <a:rPr lang="en-US" sz="2300" dirty="0"/>
              <a:t>In studying the 1854 Broadstreet Cholera Outbreak in the UK, Snow proposed a fecal-oral transmission, transported by water</a:t>
            </a:r>
          </a:p>
          <a:p>
            <a:pPr lvl="1"/>
            <a:r>
              <a:rPr lang="en-US" sz="2300" dirty="0"/>
              <a:t>Hypothesizing that the infectious agent was biological in origin, he proposed boiling and filtering water, which saved many lives.</a:t>
            </a:r>
          </a:p>
          <a:p>
            <a:r>
              <a:rPr lang="en-US" dirty="0"/>
              <a:t>Louis Pasteur</a:t>
            </a:r>
          </a:p>
          <a:p>
            <a:pPr lvl="1"/>
            <a:r>
              <a:rPr lang="en-US" sz="2300" dirty="0"/>
              <a:t>Pasteur showed that treating the female genital tract with boric acid reduced postpartum infections, indicating the infections were biological in nature.</a:t>
            </a:r>
          </a:p>
          <a:p>
            <a:pPr lvl="1"/>
            <a:r>
              <a:rPr lang="en-US" sz="2300" dirty="0"/>
              <a:t>He disproved “spontaneous generation” and showed these “germs” must travel from one place to another for infection to spread.</a:t>
            </a:r>
          </a:p>
          <a:p>
            <a:r>
              <a:rPr lang="en-US" dirty="0"/>
              <a:t>Robert Koch</a:t>
            </a:r>
          </a:p>
          <a:p>
            <a:pPr lvl="1"/>
            <a:r>
              <a:rPr lang="en-US" sz="2300" dirty="0"/>
              <a:t>Established “Koch’s Postulates” for associating a particular bacteria with a particular disease or infection:</a:t>
            </a:r>
          </a:p>
          <a:p>
            <a:pPr marL="891540" lvl="2" indent="-342900">
              <a:buFont typeface="+mj-lt"/>
              <a:buAutoNum type="arabicPeriod"/>
            </a:pPr>
            <a:r>
              <a:rPr lang="en-US" sz="2000" dirty="0"/>
              <a:t>The microorganism must be found in abundance in all organisms with the disease, but should not be found in healthy organisms.</a:t>
            </a:r>
          </a:p>
          <a:p>
            <a:pPr marL="891540" lvl="2" indent="-342900">
              <a:buFont typeface="+mj-lt"/>
              <a:buAutoNum type="arabicPeriod"/>
            </a:pPr>
            <a:r>
              <a:rPr lang="en-US" sz="2000" dirty="0"/>
              <a:t>The microorganism must be isolated from a diseased organism and grown in pure culture.</a:t>
            </a:r>
          </a:p>
          <a:p>
            <a:pPr marL="891540" lvl="2" indent="-342900">
              <a:buFont typeface="+mj-lt"/>
              <a:buAutoNum type="arabicPeriod"/>
            </a:pPr>
            <a:r>
              <a:rPr lang="en-US" sz="2000" dirty="0"/>
              <a:t>The cultured microorganism should cause disease when introduced into a healthy organism.</a:t>
            </a:r>
          </a:p>
          <a:p>
            <a:pPr marL="891540" lvl="2" indent="-342900">
              <a:buFont typeface="+mj-lt"/>
              <a:buAutoNum type="arabicPeriod"/>
            </a:pPr>
            <a:r>
              <a:rPr lang="en-US" sz="2000" dirty="0"/>
              <a:t>The microorganism must be re-isolated from the inoculated, diseased experimental host and identified as being identical to the original specific </a:t>
            </a:r>
            <a:r>
              <a:rPr lang="en-US" dirty="0"/>
              <a:t>causative agent.</a:t>
            </a:r>
          </a:p>
          <a:p>
            <a:r>
              <a:rPr lang="en-US" dirty="0"/>
              <a:t>There were lots of others, but these were (IMHO) the big players</a:t>
            </a:r>
          </a:p>
          <a:p>
            <a:endParaRPr lang="en-US" dirty="0"/>
          </a:p>
        </p:txBody>
      </p:sp>
      <p:sp>
        <p:nvSpPr>
          <p:cNvPr id="4" name="Date Placeholder 3">
            <a:extLst>
              <a:ext uri="{FF2B5EF4-FFF2-40B4-BE49-F238E27FC236}">
                <a16:creationId xmlns:a16="http://schemas.microsoft.com/office/drawing/2014/main" id="{0B95DBF8-317D-74CA-75AE-D0D1D671E8E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299BB74-D1BD-C1B6-EB8A-AA752FD66902}"/>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6EB2EBD3-9729-B391-806D-64FE089CC6D6}"/>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2050" name="Picture 2" descr="Dr. John Snow's discoveries set the initial ground work for epidemiology.">
            <a:extLst>
              <a:ext uri="{FF2B5EF4-FFF2-40B4-BE49-F238E27FC236}">
                <a16:creationId xmlns:a16="http://schemas.microsoft.com/office/drawing/2014/main" id="{FC7413D4-CB68-D42F-128A-2636F6755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653" r="23980"/>
          <a:stretch>
            <a:fillRect/>
          </a:stretch>
        </p:blipFill>
        <p:spPr bwMode="auto">
          <a:xfrm>
            <a:off x="7606937" y="471448"/>
            <a:ext cx="1186543" cy="1854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BF0673-C1E9-CC3F-FD80-ADBA38F26E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01" t="5279" r="25314" b="51739"/>
          <a:stretch>
            <a:fillRect/>
          </a:stretch>
        </p:blipFill>
        <p:spPr bwMode="auto">
          <a:xfrm>
            <a:off x="7552147" y="2444534"/>
            <a:ext cx="1492065" cy="14583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264FA9E-7335-68B8-B24A-EEF63CF940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72" t="3032" r="6799" b="18580"/>
          <a:stretch>
            <a:fillRect/>
          </a:stretch>
        </p:blipFill>
        <p:spPr bwMode="auto">
          <a:xfrm>
            <a:off x="7500258" y="4019599"/>
            <a:ext cx="1553736" cy="2011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873306"/>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3DD5-E732-EBA0-FF7D-63F5DA030B82}"/>
              </a:ext>
            </a:extLst>
          </p:cNvPr>
          <p:cNvSpPr>
            <a:spLocks noGrp="1"/>
          </p:cNvSpPr>
          <p:nvPr>
            <p:ph type="title"/>
          </p:nvPr>
        </p:nvSpPr>
        <p:spPr/>
        <p:txBody>
          <a:bodyPr/>
          <a:lstStyle/>
          <a:p>
            <a:r>
              <a:rPr lang="en-US" dirty="0"/>
              <a:t>Effects of Germ Theory</a:t>
            </a:r>
          </a:p>
        </p:txBody>
      </p:sp>
      <p:sp>
        <p:nvSpPr>
          <p:cNvPr id="3" name="Content Placeholder 2">
            <a:extLst>
              <a:ext uri="{FF2B5EF4-FFF2-40B4-BE49-F238E27FC236}">
                <a16:creationId xmlns:a16="http://schemas.microsoft.com/office/drawing/2014/main" id="{5D1B7782-8C93-EB7D-4758-66AA5B7A2DAD}"/>
              </a:ext>
            </a:extLst>
          </p:cNvPr>
          <p:cNvSpPr>
            <a:spLocks noGrp="1"/>
          </p:cNvSpPr>
          <p:nvPr>
            <p:ph idx="1"/>
          </p:nvPr>
        </p:nvSpPr>
        <p:spPr/>
        <p:txBody>
          <a:bodyPr>
            <a:normAutofit/>
          </a:bodyPr>
          <a:lstStyle/>
          <a:p>
            <a:r>
              <a:rPr lang="en-US" dirty="0"/>
              <a:t>The immediate effect of germ theory was a dramatic reduction in infections of all types by introducing carbolic acid and other disinfectants</a:t>
            </a:r>
          </a:p>
          <a:p>
            <a:pPr lvl="1"/>
            <a:r>
              <a:rPr lang="en-US" dirty="0"/>
              <a:t>Had this existed a few years earlier, it would have saved most of the lives lost in the Civil War, who died of infection rather than their injuries.</a:t>
            </a:r>
          </a:p>
          <a:p>
            <a:r>
              <a:rPr lang="en-US" dirty="0"/>
              <a:t>A drive to improve sanitation and clean up water supplies</a:t>
            </a:r>
          </a:p>
          <a:p>
            <a:pPr lvl="1"/>
            <a:r>
              <a:rPr lang="en-US" dirty="0"/>
              <a:t>This has had the biggest single effect on reducing mortality</a:t>
            </a:r>
          </a:p>
          <a:p>
            <a:r>
              <a:rPr lang="en-US" dirty="0"/>
              <a:t>By identifying a causal mechanism, improved research and understanding of diseases.</a:t>
            </a:r>
          </a:p>
          <a:p>
            <a:pPr lvl="1"/>
            <a:r>
              <a:rPr lang="en-US" sz="2400" dirty="0"/>
              <a:t>Led to development of antibiotics, which have saved countless lives.</a:t>
            </a:r>
          </a:p>
          <a:p>
            <a:pPr lvl="1"/>
            <a:r>
              <a:rPr lang="en-US" sz="2400" dirty="0"/>
              <a:t>Facilitated the development of vaccines</a:t>
            </a:r>
          </a:p>
        </p:txBody>
      </p:sp>
      <p:sp>
        <p:nvSpPr>
          <p:cNvPr id="4" name="Date Placeholder 3">
            <a:extLst>
              <a:ext uri="{FF2B5EF4-FFF2-40B4-BE49-F238E27FC236}">
                <a16:creationId xmlns:a16="http://schemas.microsoft.com/office/drawing/2014/main" id="{2EF27E4D-2FCC-522A-4291-9E58249AE9A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5908253-2B7A-3E2B-0DB3-81067948A63B}"/>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DBB191C5-DFCA-3435-37E4-0ECBC281A31C}"/>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spTree>
    <p:extLst>
      <p:ext uri="{BB962C8B-B14F-4D97-AF65-F5344CB8AC3E}">
        <p14:creationId xmlns:p14="http://schemas.microsoft.com/office/powerpoint/2010/main" val="3769670970"/>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81B5-5034-0AB9-AE01-74FE3FFFAD22}"/>
              </a:ext>
            </a:extLst>
          </p:cNvPr>
          <p:cNvSpPr>
            <a:spLocks noGrp="1"/>
          </p:cNvSpPr>
          <p:nvPr>
            <p:ph type="title"/>
          </p:nvPr>
        </p:nvSpPr>
        <p:spPr/>
        <p:txBody>
          <a:bodyPr/>
          <a:lstStyle/>
          <a:p>
            <a:r>
              <a:rPr lang="en-US" dirty="0"/>
              <a:t>Some Huge Successes</a:t>
            </a:r>
          </a:p>
        </p:txBody>
      </p:sp>
      <p:sp>
        <p:nvSpPr>
          <p:cNvPr id="3" name="Content Placeholder 2">
            <a:extLst>
              <a:ext uri="{FF2B5EF4-FFF2-40B4-BE49-F238E27FC236}">
                <a16:creationId xmlns:a16="http://schemas.microsoft.com/office/drawing/2014/main" id="{F1A232A0-7616-26C7-0D27-9A683ED2276E}"/>
              </a:ext>
            </a:extLst>
          </p:cNvPr>
          <p:cNvSpPr>
            <a:spLocks noGrp="1"/>
          </p:cNvSpPr>
          <p:nvPr>
            <p:ph idx="1"/>
          </p:nvPr>
        </p:nvSpPr>
        <p:spPr/>
        <p:txBody>
          <a:bodyPr>
            <a:normAutofit fontScale="92500" lnSpcReduction="10000"/>
          </a:bodyPr>
          <a:lstStyle/>
          <a:p>
            <a:r>
              <a:rPr lang="en-US" sz="2000" dirty="0"/>
              <a:t>Smallpox</a:t>
            </a:r>
          </a:p>
          <a:p>
            <a:pPr lvl="1"/>
            <a:r>
              <a:rPr lang="en-US" sz="1800" dirty="0"/>
              <a:t>Killed between 200M and 500M people in the 20</a:t>
            </a:r>
            <a:r>
              <a:rPr lang="en-US" sz="1800" baseline="30000" dirty="0"/>
              <a:t>th</a:t>
            </a:r>
            <a:r>
              <a:rPr lang="en-US" sz="1800" dirty="0"/>
              <a:t> Century</a:t>
            </a:r>
          </a:p>
          <a:p>
            <a:pPr lvl="1"/>
            <a:r>
              <a:rPr lang="en-US" sz="1800" dirty="0"/>
              <a:t>First vaccine developed in the 1950s</a:t>
            </a:r>
          </a:p>
          <a:p>
            <a:pPr lvl="1"/>
            <a:r>
              <a:rPr lang="en-US" sz="1800" dirty="0"/>
              <a:t>Declared totally irradicated on May 8</a:t>
            </a:r>
            <a:r>
              <a:rPr lang="en-US" sz="1800" baseline="30000" dirty="0"/>
              <a:t>th</a:t>
            </a:r>
            <a:r>
              <a:rPr lang="en-US" sz="1800" dirty="0"/>
              <a:t> 1980</a:t>
            </a:r>
          </a:p>
          <a:p>
            <a:endParaRPr lang="en-US" sz="2200" dirty="0"/>
          </a:p>
          <a:p>
            <a:r>
              <a:rPr lang="en-US" sz="2200" dirty="0"/>
              <a:t>Polio</a:t>
            </a:r>
          </a:p>
          <a:p>
            <a:pPr lvl="1"/>
            <a:r>
              <a:rPr lang="en-US" sz="1800" dirty="0"/>
              <a:t>Polio killed or paralyzed half a million people annually </a:t>
            </a:r>
            <a:br>
              <a:rPr lang="en-US" sz="1800" dirty="0"/>
            </a:br>
            <a:r>
              <a:rPr lang="en-US" sz="1800" dirty="0"/>
              <a:t>in the 1940s and 1950s</a:t>
            </a:r>
          </a:p>
          <a:p>
            <a:pPr lvl="1"/>
            <a:r>
              <a:rPr lang="en-US" sz="1800" dirty="0"/>
              <a:t>First polio vaccine developed in 1955</a:t>
            </a:r>
          </a:p>
          <a:p>
            <a:pPr lvl="1"/>
            <a:r>
              <a:rPr lang="en-US" sz="1800" dirty="0"/>
              <a:t>Nearly eradicated</a:t>
            </a:r>
          </a:p>
          <a:p>
            <a:endParaRPr lang="en-US" sz="2200" dirty="0"/>
          </a:p>
          <a:p>
            <a:r>
              <a:rPr lang="en-US" sz="2200" dirty="0"/>
              <a:t>HIV/AIDS</a:t>
            </a:r>
          </a:p>
          <a:p>
            <a:pPr lvl="1"/>
            <a:r>
              <a:rPr lang="en-US" sz="1800" dirty="0"/>
              <a:t>When the AIDs epidemic broke out in the 1980s, it</a:t>
            </a:r>
            <a:br>
              <a:rPr lang="en-US" sz="1800" dirty="0"/>
            </a:br>
            <a:r>
              <a:rPr lang="en-US" sz="1800" dirty="0"/>
              <a:t>was a death sentence</a:t>
            </a:r>
          </a:p>
          <a:p>
            <a:pPr lvl="1"/>
            <a:r>
              <a:rPr lang="en-US" sz="1800" dirty="0"/>
              <a:t>While there is no cure, improved treatment greatly </a:t>
            </a:r>
            <a:br>
              <a:rPr lang="en-US" sz="1800" dirty="0"/>
            </a:br>
            <a:r>
              <a:rPr lang="en-US" sz="1800" dirty="0"/>
              <a:t>improves the outlook, at least in the First World</a:t>
            </a:r>
          </a:p>
          <a:p>
            <a:r>
              <a:rPr lang="en-US" sz="2200" dirty="0"/>
              <a:t>So it might surprise you to learn that some people </a:t>
            </a:r>
            <a:br>
              <a:rPr lang="en-US" sz="2200" dirty="0"/>
            </a:br>
            <a:r>
              <a:rPr lang="en-US" sz="2200" dirty="0"/>
              <a:t>don’t believe in germ theory</a:t>
            </a:r>
          </a:p>
          <a:p>
            <a:pPr lvl="1"/>
            <a:endParaRPr lang="en-US" sz="1800" dirty="0"/>
          </a:p>
        </p:txBody>
      </p:sp>
      <p:sp>
        <p:nvSpPr>
          <p:cNvPr id="4" name="Date Placeholder 3">
            <a:extLst>
              <a:ext uri="{FF2B5EF4-FFF2-40B4-BE49-F238E27FC236}">
                <a16:creationId xmlns:a16="http://schemas.microsoft.com/office/drawing/2014/main" id="{3838C176-D22C-9DFF-06D4-1BD925B7790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4EC3B9B-9BAA-1979-2579-F1E08E6A04B4}"/>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9911ED4D-CD57-5500-6123-F5214EA75BF7}"/>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pic>
        <p:nvPicPr>
          <p:cNvPr id="1026" name="Picture 2" descr="Smallpox - Wikipedia">
            <a:extLst>
              <a:ext uri="{FF2B5EF4-FFF2-40B4-BE49-F238E27FC236}">
                <a16:creationId xmlns:a16="http://schemas.microsoft.com/office/drawing/2014/main" id="{E9E03CA8-8C2A-F410-C8D9-089967CB18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881" y="712099"/>
            <a:ext cx="1309498" cy="1995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man in the iron lung | Polio | The Guardian">
            <a:extLst>
              <a:ext uri="{FF2B5EF4-FFF2-40B4-BE49-F238E27FC236}">
                <a16:creationId xmlns:a16="http://schemas.microsoft.com/office/drawing/2014/main" id="{BF0ACAB7-413F-F2DA-B3B6-6E4EDB117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273" y="2821023"/>
            <a:ext cx="2174334" cy="16803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5E90E53B-9631-3D1B-158E-470C60183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769" y="4583733"/>
            <a:ext cx="2403341" cy="180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99085"/>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ADC3-5E76-F2B5-8ED4-5F1D66830A34}"/>
              </a:ext>
            </a:extLst>
          </p:cNvPr>
          <p:cNvSpPr>
            <a:spLocks noGrp="1"/>
          </p:cNvSpPr>
          <p:nvPr>
            <p:ph type="title"/>
          </p:nvPr>
        </p:nvSpPr>
        <p:spPr/>
        <p:txBody>
          <a:bodyPr>
            <a:noAutofit/>
          </a:bodyPr>
          <a:lstStyle/>
          <a:p>
            <a:r>
              <a:rPr lang="en-US" sz="2800" dirty="0"/>
              <a:t>Robert F. Kennedy Jr.  Doesn’t Believe in Germ Theory</a:t>
            </a:r>
          </a:p>
        </p:txBody>
      </p:sp>
      <p:sp>
        <p:nvSpPr>
          <p:cNvPr id="3" name="Content Placeholder 2">
            <a:extLst>
              <a:ext uri="{FF2B5EF4-FFF2-40B4-BE49-F238E27FC236}">
                <a16:creationId xmlns:a16="http://schemas.microsoft.com/office/drawing/2014/main" id="{12DF9339-097A-6900-9025-5214C8498011}"/>
              </a:ext>
            </a:extLst>
          </p:cNvPr>
          <p:cNvSpPr>
            <a:spLocks noGrp="1"/>
          </p:cNvSpPr>
          <p:nvPr>
            <p:ph idx="1"/>
          </p:nvPr>
        </p:nvSpPr>
        <p:spPr>
          <a:xfrm>
            <a:off x="441713" y="1182022"/>
            <a:ext cx="8229600" cy="5466140"/>
          </a:xfrm>
        </p:spPr>
        <p:txBody>
          <a:bodyPr/>
          <a:lstStyle/>
          <a:p>
            <a:r>
              <a:rPr lang="en-US" dirty="0"/>
              <a:t>His book, “The Real Anthony Fauci” (2021) has a chapter entitled “Miasma vs. Germ Theory”</a:t>
            </a:r>
          </a:p>
          <a:p>
            <a:pPr lvl="1"/>
            <a:r>
              <a:rPr lang="en-US" dirty="0"/>
              <a:t>On Miasma Theory:</a:t>
            </a:r>
          </a:p>
          <a:p>
            <a:pPr lvl="2"/>
            <a:r>
              <a:rPr lang="en-US" dirty="0"/>
              <a:t>“’Miasma theory’ emphasizes preventing disease by fortifying the immune system through nutrition and by reducing exposures to environmental toxins and stresses. Miasma exponents posit that disease occurs where a weakened immune system provides germs an enfeebled target to exploit.*”</a:t>
            </a:r>
          </a:p>
          <a:p>
            <a:pPr lvl="1"/>
            <a:r>
              <a:rPr lang="en-US" dirty="0"/>
              <a:t>On germ theory:</a:t>
            </a:r>
          </a:p>
          <a:p>
            <a:pPr lvl="2"/>
            <a:r>
              <a:rPr lang="en-US" dirty="0"/>
              <a:t>“Germ theory aficionados, in contrast, blame disease on microscopic pathogens. Their approach to health is to identify the culpable germ and tailor a poison to kill it. </a:t>
            </a:r>
            <a:r>
              <a:rPr lang="en-US" dirty="0" err="1"/>
              <a:t>Miasmists</a:t>
            </a:r>
            <a:r>
              <a:rPr lang="en-US" dirty="0"/>
              <a:t> complain that those patented poisons may themselves further weaken the immune system, or simply open the damaged terrain to a competitive germ or cause chronic disease.”</a:t>
            </a:r>
            <a:endParaRPr lang="en-US" sz="1000" dirty="0"/>
          </a:p>
          <a:p>
            <a:r>
              <a:rPr lang="en-US" dirty="0"/>
              <a:t>But back to the real world and modern medicine, and its problems…</a:t>
            </a:r>
          </a:p>
        </p:txBody>
      </p:sp>
      <p:sp>
        <p:nvSpPr>
          <p:cNvPr id="4" name="Date Placeholder 3">
            <a:extLst>
              <a:ext uri="{FF2B5EF4-FFF2-40B4-BE49-F238E27FC236}">
                <a16:creationId xmlns:a16="http://schemas.microsoft.com/office/drawing/2014/main" id="{E944AB91-9BAE-2BDD-8788-C3BB82B355E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832D63E-71E2-236F-9766-AE809981A636}"/>
              </a:ext>
            </a:extLst>
          </p:cNvPr>
          <p:cNvSpPr>
            <a:spLocks noGrp="1"/>
          </p:cNvSpPr>
          <p:nvPr>
            <p:ph type="ftr" sz="quarter" idx="11"/>
          </p:nvPr>
        </p:nvSpPr>
        <p:spPr/>
        <p:txBody>
          <a:bodyPr/>
          <a:lstStyle/>
          <a:p>
            <a:pPr>
              <a:defRPr/>
            </a:pPr>
            <a:r>
              <a:rPr lang="en-US"/>
              <a:t>Bad Medicine</a:t>
            </a:r>
            <a:endParaRPr lang="en-US">
              <a:latin typeface="+mn-lt"/>
            </a:endParaRPr>
          </a:p>
        </p:txBody>
      </p:sp>
      <p:sp>
        <p:nvSpPr>
          <p:cNvPr id="6" name="Slide Number Placeholder 5">
            <a:extLst>
              <a:ext uri="{FF2B5EF4-FFF2-40B4-BE49-F238E27FC236}">
                <a16:creationId xmlns:a16="http://schemas.microsoft.com/office/drawing/2014/main" id="{548AC51A-138F-692D-A354-FBAD82C8E9EF}"/>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sp>
        <p:nvSpPr>
          <p:cNvPr id="7" name="TextBox 6">
            <a:extLst>
              <a:ext uri="{FF2B5EF4-FFF2-40B4-BE49-F238E27FC236}">
                <a16:creationId xmlns:a16="http://schemas.microsoft.com/office/drawing/2014/main" id="{5E730966-D7FD-AEA5-16DC-BBDA9EDAAA4A}"/>
              </a:ext>
            </a:extLst>
          </p:cNvPr>
          <p:cNvSpPr txBox="1"/>
          <p:nvPr/>
        </p:nvSpPr>
        <p:spPr>
          <a:xfrm>
            <a:off x="4228735" y="6063490"/>
            <a:ext cx="4915265" cy="738664"/>
          </a:xfrm>
          <a:prstGeom prst="rect">
            <a:avLst/>
          </a:prstGeom>
          <a:noFill/>
        </p:spPr>
        <p:txBody>
          <a:bodyPr wrap="square" rtlCol="0">
            <a:spAutoFit/>
          </a:bodyPr>
          <a:lstStyle/>
          <a:p>
            <a:r>
              <a:rPr lang="en-US" sz="1400" dirty="0">
                <a:latin typeface="+mn-lt"/>
              </a:rPr>
              <a:t>*If you’ve been paying attention, you’ll notice this </a:t>
            </a:r>
            <a:r>
              <a:rPr lang="en-US" sz="1400" i="1" dirty="0">
                <a:latin typeface="+mn-lt"/>
              </a:rPr>
              <a:t>isn’t even close </a:t>
            </a:r>
            <a:r>
              <a:rPr lang="en-US" sz="1400" dirty="0">
                <a:latin typeface="+mn-lt"/>
              </a:rPr>
              <a:t>to miasma theory. He’s actually talking about </a:t>
            </a:r>
            <a:r>
              <a:rPr lang="en-US" sz="1400" dirty="0">
                <a:latin typeface="+mn-lt"/>
                <a:hlinkClick r:id="rId2"/>
              </a:rPr>
              <a:t>“terrain theory”</a:t>
            </a:r>
            <a:r>
              <a:rPr lang="en-US" sz="1400" dirty="0">
                <a:latin typeface="+mn-lt"/>
              </a:rPr>
              <a:t>, which is totally different.</a:t>
            </a:r>
          </a:p>
        </p:txBody>
      </p:sp>
      <p:sp>
        <p:nvSpPr>
          <p:cNvPr id="8" name="Rectangle 7">
            <a:extLst>
              <a:ext uri="{FF2B5EF4-FFF2-40B4-BE49-F238E27FC236}">
                <a16:creationId xmlns:a16="http://schemas.microsoft.com/office/drawing/2014/main" id="{38DB356B-7D7A-9F1C-520C-BF83BC823B84}"/>
              </a:ext>
            </a:extLst>
          </p:cNvPr>
          <p:cNvSpPr/>
          <p:nvPr/>
        </p:nvSpPr>
        <p:spPr>
          <a:xfrm>
            <a:off x="7402286" y="3200400"/>
            <a:ext cx="674914" cy="30798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830A70C-61AA-FB4F-D12A-5BAFBB0528C4}"/>
              </a:ext>
            </a:extLst>
          </p:cNvPr>
          <p:cNvSpPr txBox="1"/>
          <p:nvPr/>
        </p:nvSpPr>
        <p:spPr>
          <a:xfrm>
            <a:off x="7909560" y="2601686"/>
            <a:ext cx="792727" cy="307777"/>
          </a:xfrm>
          <a:prstGeom prst="rect">
            <a:avLst/>
          </a:prstGeom>
          <a:noFill/>
        </p:spPr>
        <p:txBody>
          <a:bodyPr wrap="square" rtlCol="0">
            <a:spAutoFit/>
          </a:bodyPr>
          <a:lstStyle/>
          <a:p>
            <a:r>
              <a:rPr lang="en-US" sz="1400" dirty="0">
                <a:solidFill>
                  <a:srgbClr val="FF0000"/>
                </a:solidFill>
                <a:latin typeface="+mn-lt"/>
              </a:rPr>
              <a:t>Huh?</a:t>
            </a:r>
          </a:p>
        </p:txBody>
      </p:sp>
      <p:cxnSp>
        <p:nvCxnSpPr>
          <p:cNvPr id="11" name="Straight Arrow Connector 10">
            <a:extLst>
              <a:ext uri="{FF2B5EF4-FFF2-40B4-BE49-F238E27FC236}">
                <a16:creationId xmlns:a16="http://schemas.microsoft.com/office/drawing/2014/main" id="{C322083B-80AC-7A7B-DC60-61DD20EF7084}"/>
              </a:ext>
            </a:extLst>
          </p:cNvPr>
          <p:cNvCxnSpPr/>
          <p:nvPr/>
        </p:nvCxnSpPr>
        <p:spPr>
          <a:xfrm flipH="1">
            <a:off x="8001000" y="2909463"/>
            <a:ext cx="76200" cy="29093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7527079"/>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32825</TotalTime>
  <Words>7365</Words>
  <Application>Microsoft Macintosh PowerPoint</Application>
  <PresentationFormat>On-screen Show (4:3)</PresentationFormat>
  <Paragraphs>714</Paragraphs>
  <Slides>50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Times New Roman</vt:lpstr>
      <vt:lpstr>Symbol</vt:lpstr>
      <vt:lpstr>Clarity</vt:lpstr>
      <vt:lpstr>PowerPoint Presentation</vt:lpstr>
      <vt:lpstr>Don’t Believe Everything You Hear!</vt:lpstr>
      <vt:lpstr>Start with Good Medicine: The “Big Win”</vt:lpstr>
      <vt:lpstr>Miasma Theory</vt:lpstr>
      <vt:lpstr>Doctors vs. Midwives</vt:lpstr>
      <vt:lpstr>Building the Case for Germ Theory</vt:lpstr>
      <vt:lpstr>Effects of Germ Theory</vt:lpstr>
      <vt:lpstr>Some Huge Successes</vt:lpstr>
      <vt:lpstr>Robert F. Kennedy Jr.  Doesn’t Believe in Germ Theory</vt:lpstr>
      <vt:lpstr>Begley’s Bombshell*</vt:lpstr>
      <vt:lpstr>Unavoidable Problems With Medical Research</vt:lpstr>
      <vt:lpstr>Problems with Medical Research Culture</vt:lpstr>
      <vt:lpstr>Review: p-value and p-hacking</vt:lpstr>
      <vt:lpstr>Biases in Results</vt:lpstr>
      <vt:lpstr>Some Important Biases</vt:lpstr>
      <vt:lpstr>Publication Bias</vt:lpstr>
      <vt:lpstr>Blinding Example: A double-blind Drug Trial</vt:lpstr>
      <vt:lpstr>Review: Correlation</vt:lpstr>
      <vt:lpstr>Confounding Factors</vt:lpstr>
      <vt:lpstr>Anomalous Correlation</vt:lpstr>
      <vt:lpstr>Compromised Cultures</vt:lpstr>
      <vt:lpstr>Where is Medicine Today?</vt:lpstr>
      <vt:lpstr>“Alternative Medicine”</vt:lpstr>
      <vt:lpstr>A Couple of Comments</vt:lpstr>
      <vt:lpstr>The Use of “Natural Remedies”</vt:lpstr>
      <vt:lpstr>Stages to Approve a Drug</vt:lpstr>
      <vt:lpstr>Some BIG Mistakes</vt:lpstr>
      <vt:lpstr>Dietary Supplements</vt:lpstr>
      <vt:lpstr>The Dietary Supplement Health and Education Act (DSHEA)</vt:lpstr>
      <vt:lpstr>Some Supplements that Have Been Studied</vt:lpstr>
      <vt:lpstr>Some Supplements that can be Dangerous</vt:lpstr>
      <vt:lpstr>No Medicine is Better than Bad Medicine</vt:lpstr>
      <vt:lpstr>Homeopathy</vt:lpstr>
      <vt:lpstr>The Problem?</vt:lpstr>
      <vt:lpstr>How Did Homeopathy Catch On?</vt:lpstr>
      <vt:lpstr>Does Homeopathy Work?*</vt:lpstr>
      <vt:lpstr>Some Other Quack Therapies</vt:lpstr>
      <vt:lpstr>And Sometimes it’s just Fraud</vt:lpstr>
      <vt:lpstr>The End of Theranos</vt:lpstr>
      <vt:lpstr>A (Very) Brief History of Autism</vt:lpstr>
      <vt:lpstr>Some Characteristics of Autism</vt:lpstr>
      <vt:lpstr>Causes of Autism</vt:lpstr>
      <vt:lpstr>Vaccines and Autism</vt:lpstr>
      <vt:lpstr>Effect of the Paper</vt:lpstr>
      <vt:lpstr>Big Problems for Wakefield…</vt:lpstr>
      <vt:lpstr>You Know it Wasn’t…</vt:lpstr>
      <vt:lpstr>Chelation and Other Quack Therapies</vt:lpstr>
      <vt:lpstr>Acetaminophen and Autism</vt:lpstr>
      <vt:lpstr>Autism and Circumcision</vt:lpstr>
      <vt:lpstr>Some Final Comments…</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950</cp:revision>
  <cp:lastPrinted>2025-02-27T22:51:20Z</cp:lastPrinted>
  <dcterms:created xsi:type="dcterms:W3CDTF">2003-06-24T14:15:57Z</dcterms:created>
  <dcterms:modified xsi:type="dcterms:W3CDTF">2025-10-31T16:22:08Z</dcterms:modified>
</cp:coreProperties>
</file>